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82" r:id="rId2"/>
    <p:sldId id="483" r:id="rId3"/>
    <p:sldId id="423" r:id="rId4"/>
    <p:sldId id="430" r:id="rId5"/>
    <p:sldId id="431" r:id="rId6"/>
    <p:sldId id="432" r:id="rId7"/>
    <p:sldId id="433" r:id="rId8"/>
    <p:sldId id="434" r:id="rId9"/>
    <p:sldId id="435" r:id="rId10"/>
    <p:sldId id="436" r:id="rId11"/>
    <p:sldId id="437" r:id="rId12"/>
    <p:sldId id="438" r:id="rId13"/>
    <p:sldId id="439" r:id="rId14"/>
    <p:sldId id="469" r:id="rId15"/>
    <p:sldId id="470" r:id="rId16"/>
    <p:sldId id="471" r:id="rId17"/>
    <p:sldId id="472" r:id="rId18"/>
    <p:sldId id="473" r:id="rId19"/>
    <p:sldId id="474" r:id="rId20"/>
    <p:sldId id="475" r:id="rId21"/>
    <p:sldId id="476" r:id="rId22"/>
    <p:sldId id="477" r:id="rId23"/>
    <p:sldId id="478" r:id="rId24"/>
    <p:sldId id="479" r:id="rId25"/>
  </p:sldIdLst>
  <p:sldSz cx="9144000" cy="6858000" type="screen4x3"/>
  <p:notesSz cx="6797675" cy="99266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006600"/>
    <a:srgbClr val="0000CC"/>
    <a:srgbClr val="000099"/>
    <a:srgbClr val="000000"/>
    <a:srgbClr val="FF0000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10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E624ED-22B4-4D79-B564-F79DF9824B4F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 bwMode="auto">
          <a:xfrm>
            <a:off x="838200" y="1443038"/>
            <a:ext cx="7086600" cy="1600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C904EA-D705-4596-B836-13AA3FFB451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  <a:prstGeom prst="rect">
            <a:avLst/>
          </a:prstGeo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99B76E-23A5-4EBE-B940-97EDE8CE2AE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B90A8A-ABAF-498E-8718-839FB2077EB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CC5738-11E4-4A6D-8154-2F03B94F5C5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6D96C-0CA0-4350-A6CE-6B196BFD6D1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FFE91E-7925-45BD-BDBB-BA209C34CB8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C54583-6E77-4BC2-937D-6DB76FED29C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76F55C-B5D0-4F98-80E6-81AB5E5B3CC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66598E-CD12-457F-A460-C809B7A5A3A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8C4265-EE75-4F72-986A-7C91CAA67A9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/>
            </a:lvl1pPr>
          </a:lstStyle>
          <a:p>
            <a:endParaRPr lang="en-US" altLang="zh-TW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/>
            </a:lvl1pPr>
          </a:lstStyle>
          <a:p>
            <a:fld id="{35A30E2E-C3D2-40D7-9799-B0F19664879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447675" indent="-44767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kumimoji="1" sz="2800">
          <a:solidFill>
            <a:schemeClr val="tx1"/>
          </a:solidFill>
          <a:latin typeface="+mn-lt"/>
          <a:ea typeface="+mn-ea"/>
        </a:defRPr>
      </a:lvl2pPr>
      <a:lvl3pPr marL="1293813" indent="-4032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81163" indent="-385763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kumimoji="1" sz="2000">
          <a:solidFill>
            <a:schemeClr val="tx1"/>
          </a:solidFill>
          <a:latin typeface="+mn-lt"/>
          <a:ea typeface="+mn-ea"/>
        </a:defRPr>
      </a:lvl4pPr>
      <a:lvl5pPr marL="20701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400300" y="1666875"/>
            <a:ext cx="217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8532813" y="6437313"/>
            <a:ext cx="755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1/2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195513" y="260350"/>
            <a:ext cx="384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b="1">
                <a:solidFill>
                  <a:srgbClr val="D2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【</a:t>
            </a:r>
            <a:r>
              <a:rPr lang="zh-TW" altLang="en-US" b="1">
                <a:solidFill>
                  <a:srgbClr val="D2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台壽保專案</a:t>
            </a:r>
            <a:r>
              <a:rPr lang="en-US" altLang="zh-TW" b="1">
                <a:solidFill>
                  <a:srgbClr val="D2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】</a:t>
            </a:r>
            <a:r>
              <a:rPr lang="zh-TW" altLang="en-US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個人傷害險承保內容</a:t>
            </a:r>
            <a:endParaRPr lang="zh-TW" altLang="en-US" sz="1100"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3078" name="Group 6"/>
          <p:cNvGraphicFramePr>
            <a:graphicFrameLocks noGrp="1"/>
          </p:cNvGraphicFramePr>
          <p:nvPr/>
        </p:nvGraphicFramePr>
        <p:xfrm>
          <a:off x="468313" y="981075"/>
          <a:ext cx="8207375" cy="4679950"/>
        </p:xfrm>
        <a:graphic>
          <a:graphicData uri="http://schemas.openxmlformats.org/drawingml/2006/table">
            <a:tbl>
              <a:tblPr/>
              <a:tblGrid>
                <a:gridCol w="1135062"/>
                <a:gridCol w="1587500"/>
                <a:gridCol w="1371600"/>
                <a:gridCol w="1370013"/>
                <a:gridCol w="1371600"/>
                <a:gridCol w="1371600"/>
              </a:tblGrid>
              <a:tr h="5857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保障內容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個人傷害保險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100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200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300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500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大眾運輸工具增額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400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800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1200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2000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傷害醫療保險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實支實付型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8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傷害醫療保險（日額給付乙型）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一般病房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1,000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1,500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2,000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3,000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加護病房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2,000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3,000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4,000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5,000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8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燒灼傷病房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2,000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3,000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4,000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5,000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一年期保費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1,000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1,850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2,700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4,500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2400300" y="1666875"/>
            <a:ext cx="217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zh-TW" sz="1600">
              <a:ea typeface="標楷體" pitchFamily="65" charset="-120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042988" y="2909888"/>
            <a:ext cx="2174875" cy="539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tIns="10800"/>
          <a:lstStyle/>
          <a:p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五日內至旺旺友聯產物辦理出險手續</a:t>
            </a:r>
            <a:endParaRPr lang="zh-TW" altLang="en-US" sz="1600">
              <a:ea typeface="標楷體" pitchFamily="65" charset="-120"/>
            </a:endParaRPr>
          </a:p>
        </p:txBody>
      </p:sp>
      <p:cxnSp>
        <p:nvCxnSpPr>
          <p:cNvPr id="12293" name="AutoShape 5"/>
          <p:cNvCxnSpPr>
            <a:cxnSpLocks noChangeShapeType="1"/>
          </p:cNvCxnSpPr>
          <p:nvPr/>
        </p:nvCxnSpPr>
        <p:spPr bwMode="auto">
          <a:xfrm>
            <a:off x="2130425" y="1163638"/>
            <a:ext cx="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2294" name="AutoShape 6"/>
          <p:cNvCxnSpPr>
            <a:cxnSpLocks noChangeShapeType="1"/>
          </p:cNvCxnSpPr>
          <p:nvPr/>
        </p:nvCxnSpPr>
        <p:spPr bwMode="auto">
          <a:xfrm>
            <a:off x="2130425" y="1931988"/>
            <a:ext cx="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2295" name="AutoShape 7"/>
          <p:cNvCxnSpPr>
            <a:cxnSpLocks noChangeShapeType="1"/>
            <a:endCxn id="12292" idx="0"/>
          </p:cNvCxnSpPr>
          <p:nvPr/>
        </p:nvCxnSpPr>
        <p:spPr bwMode="auto">
          <a:xfrm>
            <a:off x="2130425" y="2700338"/>
            <a:ext cx="0" cy="2095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2296" name="AutoShape 8"/>
          <p:cNvCxnSpPr>
            <a:cxnSpLocks noChangeShapeType="1"/>
          </p:cNvCxnSpPr>
          <p:nvPr/>
        </p:nvCxnSpPr>
        <p:spPr bwMode="auto">
          <a:xfrm>
            <a:off x="2124075" y="3500438"/>
            <a:ext cx="0" cy="2476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2297" name="AutoShape 9"/>
          <p:cNvCxnSpPr>
            <a:cxnSpLocks noChangeShapeType="1"/>
          </p:cNvCxnSpPr>
          <p:nvPr/>
        </p:nvCxnSpPr>
        <p:spPr bwMode="auto">
          <a:xfrm>
            <a:off x="2130425" y="4238625"/>
            <a:ext cx="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2298" name="AutoShape 10"/>
          <p:cNvCxnSpPr>
            <a:cxnSpLocks noChangeShapeType="1"/>
          </p:cNvCxnSpPr>
          <p:nvPr/>
        </p:nvCxnSpPr>
        <p:spPr bwMode="auto">
          <a:xfrm>
            <a:off x="2124075" y="4941888"/>
            <a:ext cx="0" cy="2301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3563938" y="1557338"/>
            <a:ext cx="2971800" cy="1143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＊備案及諮詢服務專線</a:t>
            </a:r>
          </a:p>
          <a:p>
            <a:pPr algn="ctr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＊車輛拖吊服務專線</a:t>
            </a:r>
          </a:p>
          <a:p>
            <a:pPr algn="ctr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＊事故現場處理服務專線</a:t>
            </a:r>
          </a:p>
          <a:p>
            <a:endParaRPr lang="en-US" altLang="zh-TW" sz="1600">
              <a:ea typeface="標楷體" pitchFamily="65" charset="-120"/>
            </a:endParaRPr>
          </a:p>
        </p:txBody>
      </p:sp>
      <p:cxnSp>
        <p:nvCxnSpPr>
          <p:cNvPr id="12300" name="AutoShape 12"/>
          <p:cNvCxnSpPr>
            <a:cxnSpLocks noChangeShapeType="1"/>
            <a:endCxn id="12299" idx="1"/>
          </p:cNvCxnSpPr>
          <p:nvPr/>
        </p:nvCxnSpPr>
        <p:spPr bwMode="auto">
          <a:xfrm flipV="1">
            <a:off x="3217863" y="2128838"/>
            <a:ext cx="346075" cy="3016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12301" name="AutoShape 13"/>
          <p:cNvCxnSpPr>
            <a:cxnSpLocks noChangeShapeType="1"/>
            <a:stCxn id="12292" idx="3"/>
          </p:cNvCxnSpPr>
          <p:nvPr/>
        </p:nvCxnSpPr>
        <p:spPr bwMode="auto">
          <a:xfrm>
            <a:off x="3217863" y="3179763"/>
            <a:ext cx="346075" cy="87153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146050" y="174625"/>
            <a:ext cx="3740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zh-TW" altLang="en-US" sz="2000">
                <a:ea typeface="標楷體" pitchFamily="65" charset="-120"/>
              </a:rPr>
              <a:t>保險事故時報案及理賠作業流程</a:t>
            </a: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3635375" y="3789363"/>
            <a:ext cx="2160588" cy="4953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 sz="1600">
                <a:ea typeface="標楷體" pitchFamily="65" charset="-120"/>
              </a:rPr>
              <a:t>各地理賠窗口如附件</a:t>
            </a: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1116013" y="744538"/>
            <a:ext cx="2160587" cy="4429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1600">
                <a:ea typeface="標楷體" pitchFamily="65" charset="-120"/>
              </a:rPr>
              <a:t>保險事故發生</a:t>
            </a: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1042988" y="1412875"/>
            <a:ext cx="2160587" cy="4429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1600">
                <a:ea typeface="標楷體" pitchFamily="65" charset="-120"/>
              </a:rPr>
              <a:t>憲警單位處理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042988" y="2205038"/>
            <a:ext cx="2160587" cy="4429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1600">
                <a:ea typeface="標楷體" pitchFamily="65" charset="-120"/>
              </a:rPr>
              <a:t>撥打服務專線</a:t>
            </a: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1042988" y="3789363"/>
            <a:ext cx="2160587" cy="4222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1600">
                <a:ea typeface="標楷體" pitchFamily="65" charset="-120"/>
              </a:rPr>
              <a:t>賠案處理</a:t>
            </a:r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042988" y="4508500"/>
            <a:ext cx="2160587" cy="4222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1600">
                <a:ea typeface="標楷體" pitchFamily="65" charset="-120"/>
              </a:rPr>
              <a:t>收齊理賠相關文件</a:t>
            </a:r>
          </a:p>
        </p:txBody>
      </p:sp>
      <p:sp>
        <p:nvSpPr>
          <p:cNvPr id="12309" name="Rectangle 21"/>
          <p:cNvSpPr>
            <a:spLocks noChangeArrowheads="1"/>
          </p:cNvSpPr>
          <p:nvPr/>
        </p:nvSpPr>
        <p:spPr bwMode="auto">
          <a:xfrm>
            <a:off x="1042988" y="5229225"/>
            <a:ext cx="2160587" cy="4222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1600">
                <a:ea typeface="標楷體" pitchFamily="65" charset="-120"/>
              </a:rPr>
              <a:t>結案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8532813" y="6491288"/>
            <a:ext cx="755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8/11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400300" y="1666875"/>
            <a:ext cx="217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598488" y="-1439863"/>
            <a:ext cx="262255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TW" altLang="en-US" sz="160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各地理賠窗口一覽表</a:t>
            </a:r>
            <a:r>
              <a:rPr lang="en-US" altLang="zh-TW" sz="160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160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附件</a:t>
            </a:r>
            <a:r>
              <a:rPr lang="en-US" altLang="zh-TW" sz="160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)</a:t>
            </a:r>
            <a:endParaRPr lang="en-US" altLang="zh-TW" sz="1100">
              <a:ea typeface="標楷體" pitchFamily="65" charset="-120"/>
              <a:cs typeface="Times New Roman" pitchFamily="18" charset="0"/>
            </a:endParaRPr>
          </a:p>
          <a:p>
            <a:pPr eaLnBrk="0" hangingPunct="0"/>
            <a:endParaRPr lang="en-US" altLang="zh-TW"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2622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zh-TW" altLang="en-US" sz="160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各地理賠窗口一覽表</a:t>
            </a:r>
            <a:r>
              <a:rPr lang="en-US" altLang="zh-TW" sz="160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160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附件</a:t>
            </a:r>
            <a:r>
              <a:rPr lang="en-US" altLang="zh-TW" sz="160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)</a:t>
            </a:r>
            <a:endParaRPr lang="en-US" altLang="zh-TW"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13318" name="Group 6"/>
          <p:cNvGraphicFramePr>
            <a:graphicFrameLocks noGrp="1"/>
          </p:cNvGraphicFramePr>
          <p:nvPr/>
        </p:nvGraphicFramePr>
        <p:xfrm>
          <a:off x="468313" y="404813"/>
          <a:ext cx="8496300" cy="5545137"/>
        </p:xfrm>
        <a:graphic>
          <a:graphicData uri="http://schemas.openxmlformats.org/drawingml/2006/table">
            <a:tbl>
              <a:tblPr/>
              <a:tblGrid>
                <a:gridCol w="1449387"/>
                <a:gridCol w="1550988"/>
                <a:gridCol w="2051050"/>
                <a:gridCol w="1293812"/>
                <a:gridCol w="2151063"/>
              </a:tblGrid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單位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聯絡人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聯絡電話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對應主管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聯絡電話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總公司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蕭婉娥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02-27765567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334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蔡文桐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02-27765567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336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張淑蘭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02-27765567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386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朱光宇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02-27765567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622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台北分公司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張沛妘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02-22576455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178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李良心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02-22576455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172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簡久桂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02-22576455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176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鄭玉珠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02-22576455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171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桃園分公司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陳菁萍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03-3019211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吳春樹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03-3019211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吳春樹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03-3019211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徐正勇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03-3019211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中壢分公司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周珠漪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03-4927344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桂文中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03-4927344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魏敏妃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03-4927344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劉祐鳴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03-4927344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新竹分公司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林修正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03-5320301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黃永仁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03-5320301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黃永仁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03-5320301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余建昇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03-5320301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豐原分公司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賴綺瑤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04-2522610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215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林振雍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04-2522610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225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劉馥慈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04-35003559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210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蔡明曉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04-2522610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225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8" name="Text Box 86"/>
          <p:cNvSpPr txBox="1">
            <a:spLocks noChangeArrowheads="1"/>
          </p:cNvSpPr>
          <p:nvPr/>
        </p:nvSpPr>
        <p:spPr bwMode="auto">
          <a:xfrm>
            <a:off x="8532813" y="6491288"/>
            <a:ext cx="755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9/11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400300" y="1666875"/>
            <a:ext cx="217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  <p:graphicFrame>
        <p:nvGraphicFramePr>
          <p:cNvPr id="14340" name="Group 4"/>
          <p:cNvGraphicFramePr>
            <a:graphicFrameLocks noGrp="1"/>
          </p:cNvGraphicFramePr>
          <p:nvPr/>
        </p:nvGraphicFramePr>
        <p:xfrm>
          <a:off x="539750" y="260350"/>
          <a:ext cx="8353425" cy="5040313"/>
        </p:xfrm>
        <a:graphic>
          <a:graphicData uri="http://schemas.openxmlformats.org/drawingml/2006/table">
            <a:tbl>
              <a:tblPr/>
              <a:tblGrid>
                <a:gridCol w="1423988"/>
                <a:gridCol w="1525587"/>
                <a:gridCol w="2016125"/>
                <a:gridCol w="1271588"/>
                <a:gridCol w="2116137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單位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聯絡人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聯絡電話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對應主管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聯絡電話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台中分公司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卓逸茹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04-23141666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317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林志霆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04-23141666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214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陳惠凌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04-23141666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223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羅有成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04-23141666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222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南投分公司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張玉玲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049-2565061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202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王墩祐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049-2565061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211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衛丹霞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049-2565061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204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蔡武彥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049-2565061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301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彰化分公司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劉玉敏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04-7632355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黃造峰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04-7632355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張淑芳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04-7632355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吳必渡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04-7632355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嘉雲分公司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黃玉美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05-2210099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張瓔結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05-2210099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吳姿瑩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05-2210099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258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許瑞麟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05-2210099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台南分公司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高旭儀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06-2260603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林豐原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06-2260603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林滄堯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06-2260603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劉天增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06-2260603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永康分公司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楊宜蓁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06-3110888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謝志典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06-3110888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陳美淑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06-3110888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陳美淑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06-3110888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21" name="Text Box 85"/>
          <p:cNvSpPr txBox="1">
            <a:spLocks noChangeArrowheads="1"/>
          </p:cNvSpPr>
          <p:nvPr/>
        </p:nvSpPr>
        <p:spPr bwMode="auto">
          <a:xfrm>
            <a:off x="8532813" y="6491288"/>
            <a:ext cx="755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10/11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400300" y="1666875"/>
            <a:ext cx="217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  <p:graphicFrame>
        <p:nvGraphicFramePr>
          <p:cNvPr id="15364" name="Group 4"/>
          <p:cNvGraphicFramePr>
            <a:graphicFrameLocks noGrp="1"/>
          </p:cNvGraphicFramePr>
          <p:nvPr/>
        </p:nvGraphicFramePr>
        <p:xfrm>
          <a:off x="539750" y="188913"/>
          <a:ext cx="8424863" cy="4533900"/>
        </p:xfrm>
        <a:graphic>
          <a:graphicData uri="http://schemas.openxmlformats.org/drawingml/2006/table">
            <a:tbl>
              <a:tblPr/>
              <a:tblGrid>
                <a:gridCol w="1436688"/>
                <a:gridCol w="1538287"/>
                <a:gridCol w="2033588"/>
                <a:gridCol w="1282700"/>
                <a:gridCol w="2133600"/>
              </a:tblGrid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單位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聯絡人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聯絡電話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對應主管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聯絡電話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高雄分公司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許秋雲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07-2010201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217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吳乾銘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07-2010201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218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林詩逢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07-2010201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201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郭岱矗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07-2010201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226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玉山分公司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林啟敏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07-3301716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216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張介譯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07-3301716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317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張敏芬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07-3301716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314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鍾立夫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07-3301716</a:t>
                      </a:r>
                      <a:r>
                        <a:rPr kumimoji="1" lang="zh-TW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312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岡山分公司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魏惠芳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07-6246288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許堯順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07-6246288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張俊清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07-6246288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許雲瑞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07-6246288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屏東分公司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陳紀斐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08-7333579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李忠玟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08-7333579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郭瓊茹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08-7333579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賴成文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08-7333579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蘭陽分公司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鐘柏學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039-657221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游本吉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039-657221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林雅芳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039-657221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張家銘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039-657221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分機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34" name="Rectangle 74"/>
          <p:cNvSpPr>
            <a:spLocks noChangeArrowheads="1"/>
          </p:cNvSpPr>
          <p:nvPr/>
        </p:nvSpPr>
        <p:spPr bwMode="auto">
          <a:xfrm>
            <a:off x="539750" y="5229225"/>
            <a:ext cx="69405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indent="355600"/>
            <a:r>
              <a:rPr lang="en-US" altLang="zh-TW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※</a:t>
            </a:r>
            <a:r>
              <a:rPr lang="zh-TW" altLang="en-US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粗體字表上班時段派員服務單位。</a:t>
            </a:r>
            <a:endParaRPr lang="zh-TW" altLang="en-US">
              <a:ea typeface="標楷體" pitchFamily="65" charset="-120"/>
              <a:cs typeface="Times New Roman" pitchFamily="18" charset="0"/>
            </a:endParaRPr>
          </a:p>
          <a:p>
            <a:pPr indent="355600" eaLnBrk="0" hangingPunct="0"/>
            <a:r>
              <a:rPr lang="zh-TW" altLang="en-US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（二）協力廠商聯絡窗口如下：</a:t>
            </a:r>
            <a:endParaRPr lang="zh-TW" altLang="en-US">
              <a:ea typeface="標楷體" pitchFamily="65" charset="-120"/>
              <a:cs typeface="Times New Roman" pitchFamily="18" charset="0"/>
            </a:endParaRPr>
          </a:p>
          <a:p>
            <a:pPr indent="355600" eaLnBrk="0" hangingPunct="0"/>
            <a:r>
              <a:rPr lang="en-US" altLang="zh-TW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1.</a:t>
            </a:r>
            <a:r>
              <a:rPr lang="zh-TW" altLang="en-US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行遍天下：聯絡電話</a:t>
            </a:r>
            <a:r>
              <a:rPr lang="en-US" altLang="zh-TW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(02)5599-9999</a:t>
            </a:r>
            <a:r>
              <a:rPr lang="zh-TW" altLang="en-US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分機</a:t>
            </a:r>
            <a:r>
              <a:rPr lang="en-US" altLang="zh-TW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2560</a:t>
            </a:r>
            <a:r>
              <a:rPr lang="zh-TW" altLang="en-US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陳玉芬</a:t>
            </a:r>
            <a:endParaRPr lang="zh-TW" altLang="en-US">
              <a:ea typeface="標楷體" pitchFamily="65" charset="-120"/>
              <a:cs typeface="Times New Roman" pitchFamily="18" charset="0"/>
            </a:endParaRPr>
          </a:p>
          <a:p>
            <a:pPr indent="355600" eaLnBrk="0" hangingPunct="0"/>
            <a:r>
              <a:rPr lang="en-US" altLang="zh-TW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2.</a:t>
            </a:r>
            <a:r>
              <a:rPr lang="zh-TW" altLang="en-US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全鋒：聯絡電話</a:t>
            </a:r>
            <a:r>
              <a:rPr lang="en-US" altLang="zh-TW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(02)8772-6767</a:t>
            </a:r>
            <a:r>
              <a:rPr lang="zh-TW" altLang="en-US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分機</a:t>
            </a:r>
            <a:r>
              <a:rPr lang="en-US" altLang="zh-TW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342</a:t>
            </a:r>
            <a:r>
              <a:rPr lang="zh-TW" altLang="en-US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彭瑛婷</a:t>
            </a:r>
            <a:r>
              <a:rPr lang="en-US" altLang="zh-TW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/</a:t>
            </a:r>
            <a:r>
              <a:rPr lang="zh-TW" altLang="en-US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分機</a:t>
            </a:r>
            <a:r>
              <a:rPr lang="en-US" altLang="zh-TW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322</a:t>
            </a:r>
            <a:r>
              <a:rPr lang="zh-TW" altLang="en-US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郭梅鈴</a:t>
            </a:r>
            <a:endParaRPr lang="zh-TW" altLang="en-US"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5435" name="Text Box 75"/>
          <p:cNvSpPr txBox="1">
            <a:spLocks noChangeArrowheads="1"/>
          </p:cNvSpPr>
          <p:nvPr/>
        </p:nvSpPr>
        <p:spPr bwMode="auto">
          <a:xfrm>
            <a:off x="7956550" y="6553200"/>
            <a:ext cx="9001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11/11</a:t>
            </a:r>
          </a:p>
        </p:txBody>
      </p:sp>
      <p:sp>
        <p:nvSpPr>
          <p:cNvPr id="15436" name="AutoShape 7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820150" y="6453188"/>
            <a:ext cx="323850" cy="4048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059113" y="115888"/>
            <a:ext cx="1728787" cy="3651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dist">
              <a:spcBef>
                <a:spcPct val="50000"/>
              </a:spcBef>
            </a:pPr>
            <a:r>
              <a:rPr lang="zh-TW" altLang="en-US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財產保險</a:t>
            </a:r>
            <a:r>
              <a:rPr lang="en-US" altLang="zh-TW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產險</a:t>
            </a:r>
            <a:r>
              <a:rPr lang="en-US" altLang="zh-TW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07950" y="836613"/>
            <a:ext cx="719138" cy="3651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zh-TW" altLang="en-US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車險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41300" y="1484313"/>
            <a:ext cx="422275" cy="4392612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400">
                <a:solidFill>
                  <a:srgbClr val="000000"/>
                </a:solidFill>
                <a:ea typeface="標楷體" pitchFamily="65" charset="-120"/>
              </a:rPr>
              <a:t>車體、竊盜、第三人意外責任、乘客</a:t>
            </a:r>
            <a:r>
              <a:rPr lang="en-US" altLang="zh-TW" sz="1400">
                <a:solidFill>
                  <a:srgbClr val="000000"/>
                </a:solidFill>
                <a:ea typeface="標楷體" pitchFamily="65" charset="-120"/>
              </a:rPr>
              <a:t>(</a:t>
            </a:r>
            <a:r>
              <a:rPr lang="zh-TW" altLang="en-US" sz="1400">
                <a:solidFill>
                  <a:srgbClr val="000000"/>
                </a:solidFill>
                <a:ea typeface="標楷體" pitchFamily="65" charset="-120"/>
              </a:rPr>
              <a:t>僱主</a:t>
            </a:r>
            <a:r>
              <a:rPr lang="en-US" altLang="zh-TW" sz="1400">
                <a:solidFill>
                  <a:srgbClr val="000000"/>
                </a:solidFill>
                <a:ea typeface="標楷體" pitchFamily="65" charset="-120"/>
              </a:rPr>
              <a:t>) </a:t>
            </a:r>
            <a:r>
              <a:rPr lang="zh-TW" altLang="en-US" sz="1400">
                <a:solidFill>
                  <a:srgbClr val="000000"/>
                </a:solidFill>
                <a:ea typeface="標楷體" pitchFamily="65" charset="-120"/>
              </a:rPr>
              <a:t>、附加險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403350" y="836613"/>
            <a:ext cx="649288" cy="3651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zh-TW" altLang="en-US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火險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030538" y="836613"/>
            <a:ext cx="719137" cy="3651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zh-TW" altLang="en-US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水險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5580063" y="836613"/>
            <a:ext cx="1800225" cy="3651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zh-TW" altLang="en-US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新種險</a:t>
            </a:r>
            <a:r>
              <a:rPr lang="en-US" altLang="zh-TW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責任保險</a:t>
            </a:r>
            <a:r>
              <a:rPr lang="en-US" altLang="zh-TW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grpSp>
        <p:nvGrpSpPr>
          <p:cNvPr id="16392" name="Group 8"/>
          <p:cNvGrpSpPr>
            <a:grpSpLocks/>
          </p:cNvGrpSpPr>
          <p:nvPr/>
        </p:nvGrpSpPr>
        <p:grpSpPr bwMode="auto">
          <a:xfrm>
            <a:off x="1322388" y="1196975"/>
            <a:ext cx="706437" cy="265113"/>
            <a:chOff x="1927" y="482"/>
            <a:chExt cx="1724" cy="408"/>
          </a:xfrm>
        </p:grpSpPr>
        <p:sp>
          <p:nvSpPr>
            <p:cNvPr id="16393" name="Line 9"/>
            <p:cNvSpPr>
              <a:spLocks noChangeShapeType="1"/>
            </p:cNvSpPr>
            <p:nvPr/>
          </p:nvSpPr>
          <p:spPr bwMode="auto">
            <a:xfrm>
              <a:off x="2789" y="482"/>
              <a:ext cx="0" cy="1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394" name="Line 10"/>
            <p:cNvSpPr>
              <a:spLocks noChangeShapeType="1"/>
            </p:cNvSpPr>
            <p:nvPr/>
          </p:nvSpPr>
          <p:spPr bwMode="auto">
            <a:xfrm>
              <a:off x="1927" y="663"/>
              <a:ext cx="172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395" name="Line 11"/>
            <p:cNvSpPr>
              <a:spLocks noChangeShapeType="1"/>
            </p:cNvSpPr>
            <p:nvPr/>
          </p:nvSpPr>
          <p:spPr bwMode="auto">
            <a:xfrm>
              <a:off x="1927" y="663"/>
              <a:ext cx="0" cy="22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396" name="Line 12"/>
            <p:cNvSpPr>
              <a:spLocks noChangeShapeType="1"/>
            </p:cNvSpPr>
            <p:nvPr/>
          </p:nvSpPr>
          <p:spPr bwMode="auto">
            <a:xfrm>
              <a:off x="3651" y="663"/>
              <a:ext cx="0" cy="22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1331913" y="2330450"/>
            <a:ext cx="0" cy="249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1281113" y="2581275"/>
            <a:ext cx="7191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1281113" y="2581275"/>
            <a:ext cx="0" cy="2000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2000250" y="2581275"/>
            <a:ext cx="0" cy="2000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1123950" y="1462088"/>
            <a:ext cx="422275" cy="86677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400">
                <a:solidFill>
                  <a:srgbClr val="000000"/>
                </a:solidFill>
                <a:ea typeface="標楷體" pitchFamily="65" charset="-120"/>
              </a:rPr>
              <a:t>商業火險</a:t>
            </a:r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1773238" y="1462088"/>
            <a:ext cx="422275" cy="8858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400">
                <a:solidFill>
                  <a:srgbClr val="000000"/>
                </a:solidFill>
                <a:ea typeface="標楷體" pitchFamily="65" charset="-120"/>
              </a:rPr>
              <a:t>住宅火險</a:t>
            </a:r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1054100" y="2781300"/>
            <a:ext cx="422275" cy="50323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400">
                <a:solidFill>
                  <a:srgbClr val="000000"/>
                </a:solidFill>
                <a:ea typeface="標楷體" pitchFamily="65" charset="-120"/>
              </a:rPr>
              <a:t>商店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1773238" y="2781300"/>
            <a:ext cx="422275" cy="50323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400">
                <a:solidFill>
                  <a:srgbClr val="000000"/>
                </a:solidFill>
                <a:ea typeface="標楷體" pitchFamily="65" charset="-120"/>
              </a:rPr>
              <a:t>工廠</a:t>
            </a:r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>
            <a:off x="468313" y="635000"/>
            <a:ext cx="58324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468313" y="635000"/>
            <a:ext cx="0" cy="2000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3419475" y="635000"/>
            <a:ext cx="0" cy="2000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3779838" y="476250"/>
            <a:ext cx="0" cy="158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>
            <a:off x="1692275" y="635000"/>
            <a:ext cx="0" cy="2000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6410" name="Line 26"/>
          <p:cNvSpPr>
            <a:spLocks noChangeShapeType="1"/>
          </p:cNvSpPr>
          <p:nvPr/>
        </p:nvSpPr>
        <p:spPr bwMode="auto">
          <a:xfrm>
            <a:off x="6300788" y="635000"/>
            <a:ext cx="0" cy="2000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grpSp>
        <p:nvGrpSpPr>
          <p:cNvPr id="16411" name="Group 27"/>
          <p:cNvGrpSpPr>
            <a:grpSpLocks/>
          </p:cNvGrpSpPr>
          <p:nvPr/>
        </p:nvGrpSpPr>
        <p:grpSpPr bwMode="auto">
          <a:xfrm>
            <a:off x="2701925" y="1196975"/>
            <a:ext cx="1079500" cy="215900"/>
            <a:chOff x="2064" y="754"/>
            <a:chExt cx="680" cy="175"/>
          </a:xfrm>
        </p:grpSpPr>
        <p:sp>
          <p:nvSpPr>
            <p:cNvPr id="16412" name="Line 28"/>
            <p:cNvSpPr>
              <a:spLocks noChangeShapeType="1"/>
            </p:cNvSpPr>
            <p:nvPr/>
          </p:nvSpPr>
          <p:spPr bwMode="auto">
            <a:xfrm>
              <a:off x="2404" y="754"/>
              <a:ext cx="0" cy="17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13" name="Line 29"/>
            <p:cNvSpPr>
              <a:spLocks noChangeShapeType="1"/>
            </p:cNvSpPr>
            <p:nvPr/>
          </p:nvSpPr>
          <p:spPr bwMode="auto">
            <a:xfrm>
              <a:off x="2064" y="831"/>
              <a:ext cx="6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14" name="Line 30"/>
            <p:cNvSpPr>
              <a:spLocks noChangeShapeType="1"/>
            </p:cNvSpPr>
            <p:nvPr/>
          </p:nvSpPr>
          <p:spPr bwMode="auto">
            <a:xfrm>
              <a:off x="2064" y="831"/>
              <a:ext cx="0" cy="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15" name="Line 31"/>
            <p:cNvSpPr>
              <a:spLocks noChangeShapeType="1"/>
            </p:cNvSpPr>
            <p:nvPr/>
          </p:nvSpPr>
          <p:spPr bwMode="auto">
            <a:xfrm>
              <a:off x="2744" y="831"/>
              <a:ext cx="0" cy="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3449638" y="1412875"/>
            <a:ext cx="635000" cy="45466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r>
              <a:rPr lang="zh-TW" altLang="en-US" sz="14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運送相關之責任保險：</a:t>
            </a:r>
          </a:p>
          <a:p>
            <a:r>
              <a:rPr lang="en-US" altLang="zh-TW" sz="14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4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船舶碰撞責任、船東保護及補償、運送人責任保險</a:t>
            </a:r>
            <a:r>
              <a:rPr lang="en-US" altLang="zh-TW" sz="14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2484438" y="1431925"/>
            <a:ext cx="422275" cy="388937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r>
              <a:rPr lang="zh-TW" altLang="en-US" sz="1400">
                <a:solidFill>
                  <a:srgbClr val="000000"/>
                </a:solidFill>
                <a:ea typeface="標楷體" pitchFamily="65" charset="-120"/>
              </a:rPr>
              <a:t>陸上、海上、空中、郵包、快遞貨物運輸保險</a:t>
            </a: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2970213" y="1431925"/>
            <a:ext cx="422275" cy="13684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r>
              <a:rPr lang="zh-TW" altLang="en-US" sz="14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船體</a:t>
            </a:r>
            <a:r>
              <a:rPr lang="en-US" altLang="zh-TW" sz="14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4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機體</a:t>
            </a:r>
            <a:r>
              <a:rPr lang="en-US" altLang="zh-TW" sz="14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14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保險</a:t>
            </a:r>
          </a:p>
        </p:txBody>
      </p:sp>
      <p:grpSp>
        <p:nvGrpSpPr>
          <p:cNvPr id="16419" name="Group 35"/>
          <p:cNvGrpSpPr>
            <a:grpSpLocks/>
          </p:cNvGrpSpPr>
          <p:nvPr/>
        </p:nvGrpSpPr>
        <p:grpSpPr bwMode="auto">
          <a:xfrm>
            <a:off x="4829175" y="1196975"/>
            <a:ext cx="3198813" cy="287338"/>
            <a:chOff x="3042" y="754"/>
            <a:chExt cx="2015" cy="268"/>
          </a:xfrm>
        </p:grpSpPr>
        <p:sp>
          <p:nvSpPr>
            <p:cNvPr id="16420" name="Line 36"/>
            <p:cNvSpPr>
              <a:spLocks noChangeShapeType="1"/>
            </p:cNvSpPr>
            <p:nvPr/>
          </p:nvSpPr>
          <p:spPr bwMode="auto">
            <a:xfrm>
              <a:off x="3787" y="754"/>
              <a:ext cx="0" cy="2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21" name="Line 37"/>
            <p:cNvSpPr>
              <a:spLocks noChangeShapeType="1"/>
            </p:cNvSpPr>
            <p:nvPr/>
          </p:nvSpPr>
          <p:spPr bwMode="auto">
            <a:xfrm>
              <a:off x="3042" y="867"/>
              <a:ext cx="20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22" name="Line 38"/>
            <p:cNvSpPr>
              <a:spLocks noChangeShapeType="1"/>
            </p:cNvSpPr>
            <p:nvPr/>
          </p:nvSpPr>
          <p:spPr bwMode="auto">
            <a:xfrm>
              <a:off x="3042" y="867"/>
              <a:ext cx="0" cy="1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23" name="Line 39"/>
            <p:cNvSpPr>
              <a:spLocks noChangeShapeType="1"/>
            </p:cNvSpPr>
            <p:nvPr/>
          </p:nvSpPr>
          <p:spPr bwMode="auto">
            <a:xfrm>
              <a:off x="5057" y="867"/>
              <a:ext cx="0" cy="1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24" name="Line 40"/>
            <p:cNvSpPr>
              <a:spLocks noChangeShapeType="1"/>
            </p:cNvSpPr>
            <p:nvPr/>
          </p:nvSpPr>
          <p:spPr bwMode="auto">
            <a:xfrm>
              <a:off x="4468" y="866"/>
              <a:ext cx="0" cy="1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6425" name="Line 41"/>
          <p:cNvSpPr>
            <a:spLocks noChangeShapeType="1"/>
          </p:cNvSpPr>
          <p:nvPr/>
        </p:nvSpPr>
        <p:spPr bwMode="auto">
          <a:xfrm>
            <a:off x="468313" y="1196975"/>
            <a:ext cx="0" cy="2873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6426" name="Text Box 42"/>
          <p:cNvSpPr txBox="1">
            <a:spLocks noChangeArrowheads="1"/>
          </p:cNvSpPr>
          <p:nvPr/>
        </p:nvSpPr>
        <p:spPr bwMode="auto">
          <a:xfrm>
            <a:off x="4338638" y="2073275"/>
            <a:ext cx="1169987" cy="46577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10000"/>
              </a:spcBef>
            </a:pPr>
            <a:r>
              <a:rPr lang="zh-TW" altLang="en-US" sz="14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公共責任險、 僱主責任險、產品責任險、意外污染責任險</a:t>
            </a:r>
          </a:p>
          <a:p>
            <a:pPr>
              <a:spcBef>
                <a:spcPct val="10000"/>
              </a:spcBef>
            </a:pPr>
            <a:r>
              <a:rPr lang="zh-TW" altLang="en-US" sz="14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保全業責任險、旅行業綜合責任險、旅館綜合責任險</a:t>
            </a:r>
          </a:p>
          <a:p>
            <a:pPr>
              <a:spcBef>
                <a:spcPct val="10000"/>
              </a:spcBef>
            </a:pPr>
            <a:r>
              <a:rPr lang="zh-TW" altLang="en-US" sz="14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幼稚園責任險、職業責任險（律師、醫師</a:t>
            </a:r>
            <a:r>
              <a:rPr lang="zh-TW" altLang="en-US">
                <a:solidFill>
                  <a:srgbClr val="000000"/>
                </a:solidFill>
              </a:rPr>
              <a:t>、</a:t>
            </a:r>
            <a:r>
              <a:rPr lang="zh-TW" altLang="en-US" sz="14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會計師、建築師</a:t>
            </a:r>
            <a:r>
              <a:rPr lang="en-US" altLang="zh-TW" sz="14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16427" name="Text Box 43"/>
          <p:cNvSpPr txBox="1">
            <a:spLocks noChangeArrowheads="1"/>
          </p:cNvSpPr>
          <p:nvPr/>
        </p:nvSpPr>
        <p:spPr bwMode="auto">
          <a:xfrm>
            <a:off x="5292725" y="1497013"/>
            <a:ext cx="1295400" cy="3651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>
              <a:spcBef>
                <a:spcPct val="10000"/>
              </a:spcBef>
            </a:pPr>
            <a:r>
              <a:rPr lang="zh-TW" altLang="en-US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信用及保證險</a:t>
            </a:r>
          </a:p>
        </p:txBody>
      </p:sp>
      <p:sp>
        <p:nvSpPr>
          <p:cNvPr id="16428" name="Text Box 44"/>
          <p:cNvSpPr txBox="1">
            <a:spLocks noChangeArrowheads="1"/>
          </p:cNvSpPr>
          <p:nvPr/>
        </p:nvSpPr>
        <p:spPr bwMode="auto">
          <a:xfrm>
            <a:off x="4454525" y="1497013"/>
            <a:ext cx="693738" cy="3651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>
              <a:spcBef>
                <a:spcPct val="10000"/>
              </a:spcBef>
            </a:pPr>
            <a:r>
              <a:rPr lang="zh-TW" altLang="en-US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責任險</a:t>
            </a:r>
          </a:p>
        </p:txBody>
      </p:sp>
      <p:sp>
        <p:nvSpPr>
          <p:cNvPr id="16429" name="Text Box 45"/>
          <p:cNvSpPr txBox="1">
            <a:spLocks noChangeArrowheads="1"/>
          </p:cNvSpPr>
          <p:nvPr/>
        </p:nvSpPr>
        <p:spPr bwMode="auto">
          <a:xfrm>
            <a:off x="6731000" y="1497013"/>
            <a:ext cx="720725" cy="3651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>
              <a:spcBef>
                <a:spcPct val="10000"/>
              </a:spcBef>
            </a:pPr>
            <a:r>
              <a:rPr lang="zh-TW" altLang="en-US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傷害險</a:t>
            </a:r>
          </a:p>
        </p:txBody>
      </p:sp>
      <p:sp>
        <p:nvSpPr>
          <p:cNvPr id="16430" name="Text Box 46"/>
          <p:cNvSpPr txBox="1">
            <a:spLocks noChangeArrowheads="1"/>
          </p:cNvSpPr>
          <p:nvPr/>
        </p:nvSpPr>
        <p:spPr bwMode="auto">
          <a:xfrm>
            <a:off x="7669213" y="1484313"/>
            <a:ext cx="1079500" cy="3651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>
              <a:spcBef>
                <a:spcPct val="30000"/>
              </a:spcBef>
            </a:pPr>
            <a:r>
              <a:rPr lang="zh-TW" altLang="en-US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其他財產險</a:t>
            </a:r>
          </a:p>
        </p:txBody>
      </p:sp>
      <p:sp>
        <p:nvSpPr>
          <p:cNvPr id="16431" name="Line 47"/>
          <p:cNvSpPr>
            <a:spLocks noChangeShapeType="1"/>
          </p:cNvSpPr>
          <p:nvPr/>
        </p:nvSpPr>
        <p:spPr bwMode="auto">
          <a:xfrm>
            <a:off x="4716463" y="1857375"/>
            <a:ext cx="0" cy="21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6432" name="Text Box 48"/>
          <p:cNvSpPr txBox="1">
            <a:spLocks noChangeArrowheads="1"/>
          </p:cNvSpPr>
          <p:nvPr/>
        </p:nvSpPr>
        <p:spPr bwMode="auto">
          <a:xfrm>
            <a:off x="5630863" y="2073275"/>
            <a:ext cx="957262" cy="4284663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10000"/>
              </a:spcBef>
            </a:pPr>
            <a:r>
              <a:rPr lang="zh-TW" altLang="en-US" sz="14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員工誠實險、 住宅抵押貨款償還保證險、</a:t>
            </a:r>
          </a:p>
          <a:p>
            <a:pPr>
              <a:spcBef>
                <a:spcPct val="10000"/>
              </a:spcBef>
            </a:pPr>
            <a:r>
              <a:rPr lang="zh-TW" altLang="en-US" sz="14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履約保證金保證險、保固保證金保證險、</a:t>
            </a:r>
          </a:p>
          <a:p>
            <a:pPr>
              <a:spcBef>
                <a:spcPct val="10000"/>
              </a:spcBef>
            </a:pPr>
            <a:r>
              <a:rPr lang="zh-TW" altLang="en-US" sz="14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應收帳款信用保險</a:t>
            </a:r>
            <a:r>
              <a:rPr lang="zh-TW" altLang="en-US">
                <a:solidFill>
                  <a:srgbClr val="000000"/>
                </a:solidFill>
              </a:rPr>
              <a:t>、</a:t>
            </a:r>
            <a:r>
              <a:rPr lang="zh-TW" altLang="en-US" sz="14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貿易信用保險 。</a:t>
            </a:r>
          </a:p>
        </p:txBody>
      </p:sp>
      <p:sp>
        <p:nvSpPr>
          <p:cNvPr id="16433" name="Line 49"/>
          <p:cNvSpPr>
            <a:spLocks noChangeShapeType="1"/>
          </p:cNvSpPr>
          <p:nvPr/>
        </p:nvSpPr>
        <p:spPr bwMode="auto">
          <a:xfrm>
            <a:off x="6156325" y="1857375"/>
            <a:ext cx="0" cy="21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6434" name="Text Box 50"/>
          <p:cNvSpPr txBox="1">
            <a:spLocks noChangeArrowheads="1"/>
          </p:cNvSpPr>
          <p:nvPr/>
        </p:nvSpPr>
        <p:spPr bwMode="auto">
          <a:xfrm>
            <a:off x="6804025" y="2073275"/>
            <a:ext cx="635000" cy="47466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10000"/>
              </a:spcBef>
            </a:pPr>
            <a:r>
              <a:rPr lang="zh-TW" altLang="en-US" sz="14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民國</a:t>
            </a:r>
            <a:r>
              <a:rPr lang="en-US" altLang="zh-TW" sz="14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90</a:t>
            </a:r>
            <a:r>
              <a:rPr lang="zh-TW" altLang="en-US" sz="14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年７月９日保險法修正後，產險公司即可獨立經營傷害險，以主契約</a:t>
            </a:r>
            <a:r>
              <a:rPr lang="en-US" altLang="zh-TW" sz="14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4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主保單</a:t>
            </a:r>
            <a:r>
              <a:rPr lang="en-US" altLang="zh-TW" sz="14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14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銷售</a:t>
            </a:r>
          </a:p>
        </p:txBody>
      </p:sp>
      <p:sp>
        <p:nvSpPr>
          <p:cNvPr id="16435" name="Line 51"/>
          <p:cNvSpPr>
            <a:spLocks noChangeShapeType="1"/>
          </p:cNvSpPr>
          <p:nvPr/>
        </p:nvSpPr>
        <p:spPr bwMode="auto">
          <a:xfrm>
            <a:off x="7092950" y="1857375"/>
            <a:ext cx="0" cy="21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6436" name="Text Box 52"/>
          <p:cNvSpPr txBox="1">
            <a:spLocks noChangeArrowheads="1"/>
          </p:cNvSpPr>
          <p:nvPr/>
        </p:nvSpPr>
        <p:spPr bwMode="auto">
          <a:xfrm>
            <a:off x="7845425" y="2060575"/>
            <a:ext cx="758825" cy="47339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10000"/>
              </a:spcBef>
            </a:pPr>
            <a:r>
              <a:rPr lang="zh-TW" altLang="en-US" sz="14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竊盜損失險、玻璃險</a:t>
            </a:r>
            <a:r>
              <a:rPr lang="zh-TW" altLang="en-US">
                <a:solidFill>
                  <a:srgbClr val="000000"/>
                </a:solidFill>
              </a:rPr>
              <a:t>、</a:t>
            </a:r>
            <a:r>
              <a:rPr lang="zh-TW" altLang="en-US" sz="14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現金險</a:t>
            </a:r>
            <a:r>
              <a:rPr lang="zh-TW" altLang="en-US">
                <a:solidFill>
                  <a:srgbClr val="000000"/>
                </a:solidFill>
              </a:rPr>
              <a:t>、</a:t>
            </a:r>
            <a:r>
              <a:rPr lang="zh-TW" altLang="en-US" sz="14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藝術品綜合險、銀行業綜合險</a:t>
            </a:r>
            <a:r>
              <a:rPr lang="zh-TW" altLang="en-US">
                <a:solidFill>
                  <a:srgbClr val="000000"/>
                </a:solidFill>
              </a:rPr>
              <a:t>、</a:t>
            </a:r>
            <a:r>
              <a:rPr lang="zh-TW" altLang="en-US" sz="14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信用卡保證險、電子商務綜合險、成屋買賣險。</a:t>
            </a:r>
          </a:p>
        </p:txBody>
      </p:sp>
      <p:sp>
        <p:nvSpPr>
          <p:cNvPr id="16437" name="Line 53"/>
          <p:cNvSpPr>
            <a:spLocks noChangeShapeType="1"/>
          </p:cNvSpPr>
          <p:nvPr/>
        </p:nvSpPr>
        <p:spPr bwMode="auto">
          <a:xfrm>
            <a:off x="8172450" y="1844675"/>
            <a:ext cx="0" cy="21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6438" name="Text Box 54"/>
          <p:cNvSpPr txBox="1">
            <a:spLocks noChangeArrowheads="1"/>
          </p:cNvSpPr>
          <p:nvPr/>
        </p:nvSpPr>
        <p:spPr bwMode="auto">
          <a:xfrm>
            <a:off x="0" y="0"/>
            <a:ext cx="1908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>
                <a:solidFill>
                  <a:srgbClr val="0000CC"/>
                </a:solidFill>
                <a:ea typeface="標楷體" pitchFamily="65" charset="-120"/>
              </a:rPr>
              <a:t>產險險種簡介</a:t>
            </a:r>
          </a:p>
        </p:txBody>
      </p:sp>
      <p:sp>
        <p:nvSpPr>
          <p:cNvPr id="16439" name="Text Box 55"/>
          <p:cNvSpPr txBox="1">
            <a:spLocks noChangeArrowheads="1"/>
          </p:cNvSpPr>
          <p:nvPr/>
        </p:nvSpPr>
        <p:spPr bwMode="auto">
          <a:xfrm>
            <a:off x="8604250" y="6553200"/>
            <a:ext cx="684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1/11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400300" y="1666875"/>
            <a:ext cx="217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  <p:graphicFrame>
        <p:nvGraphicFramePr>
          <p:cNvPr id="17412" name="Group 4"/>
          <p:cNvGraphicFramePr>
            <a:graphicFrameLocks noGrp="1"/>
          </p:cNvGraphicFramePr>
          <p:nvPr/>
        </p:nvGraphicFramePr>
        <p:xfrm>
          <a:off x="179388" y="404813"/>
          <a:ext cx="8640762" cy="5949950"/>
        </p:xfrm>
        <a:graphic>
          <a:graphicData uri="http://schemas.openxmlformats.org/drawingml/2006/table">
            <a:tbl>
              <a:tblPr/>
              <a:tblGrid>
                <a:gridCol w="2941637"/>
                <a:gridCol w="3179763"/>
                <a:gridCol w="2519362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壹、一般責任保險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貳、專門職業責任保險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肆、財產責任保險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84350">
                <a:tc rowSpan="7">
                  <a:txBody>
                    <a:bodyPr/>
                    <a:lstStyle/>
                    <a:p>
                      <a:pPr marL="444500" marR="0" lvl="0" indent="-444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一、公共意外責任保險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444500" marR="0" lvl="0" indent="-444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二、電梯意外責任保險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444500" marR="0" lvl="0" indent="-444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三、營繕承包人意外責任險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444500" marR="0" lvl="0" indent="-444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四、僱主意外責任保險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444500" marR="0" lvl="0" indent="-444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五、產品責任保險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444500" marR="0" lvl="0" indent="-444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六、高爾夫球員責任保險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444500" marR="0" lvl="0" indent="-444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七、高爾夫球塲責任保險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444500" marR="0" lvl="0" indent="-444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八、保全業責任保險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444500" marR="0" lvl="0" indent="-444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九、旅行業綜合責任保險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444500" marR="0" lvl="0" indent="-444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十、旅行綜合保險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444500" marR="0" lvl="0" indent="-444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十一、旅客運送業責任保險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444500" marR="0" lvl="0" indent="-444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十二、意外污染責任保險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444500" marR="0" lvl="0" indent="-444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十三、綜合責任保險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444500" marR="0" lvl="0" indent="-444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十四、幼稚園責任保險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444500" marR="0" lvl="0" indent="-444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十五、勞工失業給付保險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444500" marR="0" lvl="0" indent="-444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十六、結婚綜合保險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444500" marR="0" lvl="0" indent="-444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十七、僱傭綜合保險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444500" marR="0" lvl="0" indent="-444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十八、成屋買賣綜合保險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444500" marR="0" lvl="0" indent="-444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十九、自</a:t>
                      </a:r>
                      <a:r>
                        <a:rPr kumimoji="1" lang="en-US" altLang="zh-TW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</a:t>
                      </a:r>
                      <a:r>
                        <a:rPr kumimoji="1" lang="en-US" altLang="zh-TW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辦活動綜合險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444500" marR="0" lvl="0" indent="-444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二十、旅館綜合責任保險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444500" marR="0" lvl="0" indent="-444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二十一、國軍官兵意外責任保險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444500" marR="0" lvl="0" indent="-444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二十二、海外應收帳款保險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444500" marR="0" lvl="0" indent="-444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二十三、銀行業綜合保險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444500" marR="0" lvl="0" indent="-444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二十四、勞工失業給付保險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444500" marR="0" lvl="0" indent="-444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二十五、產品回收保險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444500" marR="0" lvl="0" indent="-444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二十六、捷運系統旅客運送責任保險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444500" marR="0" lvl="0" indent="-444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二十七、毒性化學物質運作人第三人</a:t>
                      </a:r>
                    </a:p>
                    <a:p>
                      <a:pPr marL="444500" marR="0" lvl="0" indent="-444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　　　責任保險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一、醫師業務責任保險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二、醫院綜合責任保險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三、會計師責任保險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四、律師責任保險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五、建築師工程師專業責任保險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六、保險代理人經紀人專業責任險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七、保險公證人專業責任保險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八、地政機關責任保險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九、董事重要職員責任保險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十、藥師與藥劑生業務責任保險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一、竊盜損失保險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二、玻璃保險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三、現金保險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四、藝術品綜合保險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五、商業動產流動綜合險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六、銀樓珠寶業綜合險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七、保管箱責任保險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伍、其他保險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一、銀行業綜合保險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二、資訊系統不法行為保險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三、節目中斷保險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四、核能保險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五、特殊意外事故保險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六、藥物臨床試驗責任保險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參、保證及信用保險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8509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一、員工誠實保證保險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二、工程保留款保證保險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三、工程預付款保證保險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四、工程履約保證保險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五、工程押標金保證保險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六、工程支付款保證保險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七、工程保固保證保險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八、履約保證金保證保險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九、預付款保證金保證保險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十、保固保證金保證保險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十一、消費者貨款信用保險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十二、信用卡綜合保險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十三、貿易信用綜合保險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十四、保固契約責任保險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8733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陸、工程保險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793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一、營造綜合保險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二、安裝工程保險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三、機械保險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四、營建機具保險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五、鍋爐保險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六、電子設備綜合保險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0" y="0"/>
            <a:ext cx="1908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>
                <a:solidFill>
                  <a:srgbClr val="0000CC"/>
                </a:solidFill>
                <a:ea typeface="標楷體" pitchFamily="65" charset="-120"/>
              </a:rPr>
              <a:t>新種險商品介紹</a:t>
            </a: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8388350" y="6553200"/>
            <a:ext cx="5762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2/11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400300" y="1666875"/>
            <a:ext cx="217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  <p:graphicFrame>
        <p:nvGraphicFramePr>
          <p:cNvPr id="18436" name="Group 4"/>
          <p:cNvGraphicFramePr>
            <a:graphicFrameLocks noGrp="1"/>
          </p:cNvGraphicFramePr>
          <p:nvPr/>
        </p:nvGraphicFramePr>
        <p:xfrm>
          <a:off x="165100" y="333375"/>
          <a:ext cx="8485188" cy="5975350"/>
        </p:xfrm>
        <a:graphic>
          <a:graphicData uri="http://schemas.openxmlformats.org/drawingml/2006/table">
            <a:tbl>
              <a:tblPr/>
              <a:tblGrid>
                <a:gridCol w="625475"/>
                <a:gridCol w="3552825"/>
                <a:gridCol w="638175"/>
                <a:gridCol w="3668713"/>
              </a:tblGrid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類別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保險種類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類別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保險種類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0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一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般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店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行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號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30480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商業火災保險及其附加險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30480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汽車保險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30480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可批加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招牌責任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>
                          <a:tab pos="30480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火災法定責任保險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租賃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>
                          <a:tab pos="30480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僱主意外責任保險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>
                          <a:tab pos="30480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現金保險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>
                          <a:tab pos="30480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玻璃保險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>
                          <a:tab pos="30480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員工誠實保證保險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>
                          <a:tab pos="30480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團體傷害保險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證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券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商業火災保險及其附加險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可批加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招牌責任、電梯意外責任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火災法定責任保險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租賃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僱主意外責任保險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現金保險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員工誠實保證保險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電子設備保險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團體傷害保險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7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辦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室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貿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易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952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商業火災保險及其附加險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952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貨物運輸保險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952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汽車保險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952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</a:p>
                    <a:p>
                      <a:pPr marL="0" marR="0" lvl="0" indent="952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可批加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招牌責任、電梯意外責任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952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5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火災法定責任保險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租賃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952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5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僱主意外責任保險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952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5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產品責任保險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952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5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現金保險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952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5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員工誠實保證保險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952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5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團體傷害保險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醫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院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診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所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商業火災保險及其附加險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汽車保險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可批加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招牌責任、電梯意外責任）           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火災法定責任保險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租賃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僱主意外責任保險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現金保險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玻璃保險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員工誠實保證保險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專門職業責任保險</a:t>
                      </a: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       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--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醫師業務責任保險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       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--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醫院綜合責任保險 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電子設備保險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11.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鍋爐保險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12.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團體傷害保險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0" y="0"/>
            <a:ext cx="2627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>
                <a:solidFill>
                  <a:srgbClr val="0000CC"/>
                </a:solidFill>
                <a:ea typeface="標楷體" pitchFamily="65" charset="-120"/>
              </a:rPr>
              <a:t>各行業可承保商品介紹</a:t>
            </a: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8316913" y="6553200"/>
            <a:ext cx="647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3/11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400300" y="1666875"/>
            <a:ext cx="217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  <p:graphicFrame>
        <p:nvGraphicFramePr>
          <p:cNvPr id="19460" name="Group 4"/>
          <p:cNvGraphicFramePr>
            <a:graphicFrameLocks noGrp="1"/>
          </p:cNvGraphicFramePr>
          <p:nvPr/>
        </p:nvGraphicFramePr>
        <p:xfrm>
          <a:off x="190500" y="203200"/>
          <a:ext cx="8342313" cy="2209800"/>
        </p:xfrm>
        <a:graphic>
          <a:graphicData uri="http://schemas.openxmlformats.org/drawingml/2006/table">
            <a:tbl>
              <a:tblPr/>
              <a:tblGrid>
                <a:gridCol w="684213"/>
                <a:gridCol w="3481387"/>
                <a:gridCol w="603250"/>
                <a:gridCol w="3573463"/>
              </a:tblGrid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類別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保險種類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類別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904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保險種類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幼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稚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園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補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習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班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商業火災保險及其附加險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汽車保險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公共意外責任保險（可批加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招牌責任、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電梯意外責任、食物中毒、游泳池責任）         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火災法定責任保保險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租賃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僱主意外責任保險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幼稚園意外責任保險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含校外教學、</a:t>
                      </a: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 食物中毒、交通車事故、招牌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標楷體" pitchFamily="65" charset="-120"/>
                          <a:cs typeface="Times New Roman" pitchFamily="18" charset="0"/>
                        </a:rPr>
                        <a:t>…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等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團體傷害保險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餐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廳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90488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商業火災保險及其附加險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90488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汽車保險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90488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可批加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招牌責任、</a:t>
                      </a:r>
                    </a:p>
                    <a:p>
                      <a:pPr marL="0" marR="0" lvl="0" indent="90488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電梯意外責任、食物中毒）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90488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火災法定責任保險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租賃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90488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僱主意外責任保險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90488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玻璃保險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90488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員工誠實保證保險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90488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現金保險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90488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團體傷害保險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477" name="Group 21"/>
          <p:cNvGraphicFramePr>
            <a:graphicFrameLocks noGrp="1"/>
          </p:cNvGraphicFramePr>
          <p:nvPr/>
        </p:nvGraphicFramePr>
        <p:xfrm>
          <a:off x="193675" y="2416175"/>
          <a:ext cx="8328025" cy="4259263"/>
        </p:xfrm>
        <a:graphic>
          <a:graphicData uri="http://schemas.openxmlformats.org/drawingml/2006/table">
            <a:tbl>
              <a:tblPr/>
              <a:tblGrid>
                <a:gridCol w="673100"/>
                <a:gridCol w="3489325"/>
                <a:gridCol w="596900"/>
                <a:gridCol w="3568700"/>
              </a:tblGrid>
              <a:tr h="202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有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線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電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視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第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四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台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780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4450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商業火災保險及其附加險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1778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4450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節目中斷保險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1778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4450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汽車保險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1778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4450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可批加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招牌責任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1778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5"/>
                        <a:tabLst>
                          <a:tab pos="44450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火災法定責任保險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租賃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1778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5"/>
                        <a:tabLst>
                          <a:tab pos="44450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僱主意外責任保險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1778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5"/>
                        <a:tabLst>
                          <a:tab pos="44450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營繕承包人責任保險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1778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5"/>
                        <a:tabLst>
                          <a:tab pos="44450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現金保險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1778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5"/>
                        <a:tabLst>
                          <a:tab pos="44450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電子設備保險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1778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5"/>
                        <a:tabLst>
                          <a:tab pos="44450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安裝工程綜合保險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1778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5"/>
                        <a:tabLst>
                          <a:tab pos="44450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營造綜合責任保險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1778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5"/>
                        <a:tabLst>
                          <a:tab pos="44450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團體傷害保險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旅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館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商業火災保險及其附加險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汽車保險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可批加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招牌責任、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 食物中毒、游泳池責任、電梯意外責任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僱主意外責任保險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鍋爐保險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現金保險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電子設備保險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玻璃保險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標楷體" pitchFamily="65" charset="-120"/>
                          <a:cs typeface="Times New Roman" pitchFamily="18" charset="0"/>
                        </a:rPr>
                        <a:t> 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旅館綜合責任保險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團體傷害保險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0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建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設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營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造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廠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4450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汽車保險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4450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4450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僱主意外責任保險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4450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營繕承包人責任保險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4450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營造綜合保險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4450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安裝工程綜合保險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4450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營建機具保險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4450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員工誠實保險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4450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工程履約保證保險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4450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工程押標金保證保險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4500" algn="l"/>
                        </a:tabLst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11.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履約保政金保險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4500" algn="l"/>
                        </a:tabLst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12.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團體傷害保險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學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校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商業火災保險及其附加險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汽車保險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可批加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食物中毒、游泳池責任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僱主意外責任保險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現金保險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員工誠實保證保險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電子設備保險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團體傷害保險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94" name="Text Box 38"/>
          <p:cNvSpPr txBox="1">
            <a:spLocks noChangeArrowheads="1"/>
          </p:cNvSpPr>
          <p:nvPr/>
        </p:nvSpPr>
        <p:spPr bwMode="auto">
          <a:xfrm>
            <a:off x="8423275" y="6553200"/>
            <a:ext cx="720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4/11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400300" y="1666875"/>
            <a:ext cx="217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  <p:graphicFrame>
        <p:nvGraphicFramePr>
          <p:cNvPr id="20484" name="Group 4"/>
          <p:cNvGraphicFramePr>
            <a:graphicFrameLocks noGrp="1"/>
          </p:cNvGraphicFramePr>
          <p:nvPr/>
        </p:nvGraphicFramePr>
        <p:xfrm>
          <a:off x="141288" y="60325"/>
          <a:ext cx="8607425" cy="6554788"/>
        </p:xfrm>
        <a:graphic>
          <a:graphicData uri="http://schemas.openxmlformats.org/drawingml/2006/table">
            <a:tbl>
              <a:tblPr/>
              <a:tblGrid>
                <a:gridCol w="557212"/>
                <a:gridCol w="3670300"/>
                <a:gridCol w="596900"/>
                <a:gridCol w="3783013"/>
              </a:tblGrid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類別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保險種類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類別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保險種類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5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高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爾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夫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球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場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商業火災保險及其附加險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汽車保險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可批加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招牌責任、食物中毒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高爾夫球傷責任保險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高爾夫球員責任保險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僱主意外責任保險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現金保險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員工誠實保證保險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團體傷害保險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汽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車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修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護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廠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商業火災保險及其附加險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汽車保險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可批加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招牌責任、修車廠責任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火災法定責任保保險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租賃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僱主意外責任保險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現金保險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團體傷害保險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標楷體" pitchFamily="65" charset="-120"/>
                          <a:cs typeface="Times New Roman" pitchFamily="18" charset="0"/>
                        </a:rPr>
                        <a:t> 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61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銀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行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等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金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融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機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構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39713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商業火災保險及其附加險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39713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汽車保險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39713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9713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可批加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招牌責任、電梯意外責任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>
                          <a:tab pos="239713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火災法定責任保險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租賃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>
                          <a:tab pos="239713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僱主意外責任保險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>
                          <a:tab pos="239713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現金保險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>
                          <a:tab pos="239713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玻璃保險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>
                          <a:tab pos="239713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員工誠實保證保險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>
                          <a:tab pos="239713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電子設備保險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>
                          <a:tab pos="239713" algn="l"/>
                        </a:tabLst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銀行綜合保險</a:t>
                      </a:r>
                      <a:r>
                        <a:rPr kumimoji="1" lang="en-US" altLang="zh-TW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含員誠、短鈔、搶刼、</a:t>
                      </a:r>
                      <a:r>
                        <a:rPr kumimoji="1" lang="en-US" altLang="zh-TW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ATM</a:t>
                      </a: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等</a:t>
                      </a:r>
                      <a:r>
                        <a:rPr kumimoji="1" lang="en-US" altLang="zh-TW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>
                          <a:tab pos="239713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團體傷害保險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麵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包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店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商業火災保險及其附加險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汽車保險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  <a:r>
                        <a:rPr kumimoji="1" lang="en-US" altLang="zh-TW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可批加</a:t>
                      </a:r>
                      <a:r>
                        <a:rPr kumimoji="1" lang="en-US" altLang="zh-TW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招牌責任</a:t>
                      </a:r>
                      <a:r>
                        <a:rPr kumimoji="1" lang="en-US" altLang="zh-TW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產品責任保險（附加食物中毒）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火災法定責任保險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租賃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僱主意外責任保險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現金保險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玻璃保險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團體傷害保險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1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旅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行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社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商業火災保險及其附加險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汽車保險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  <a:r>
                        <a:rPr kumimoji="1" lang="en-US" altLang="zh-TW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可批加</a:t>
                      </a:r>
                      <a:r>
                        <a:rPr kumimoji="1" lang="en-US" altLang="zh-TW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招牌責任</a:t>
                      </a:r>
                      <a:r>
                        <a:rPr kumimoji="1" lang="en-US" altLang="zh-TW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火災法定責任保險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租賃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僱主意外責任保險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旅行業綜合保險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員工誠實保證保險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團體傷害保險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0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食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品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業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商業火災保險及其附加險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產品責任保險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僱主意外責任保險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團體傷害保險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8243888" y="6553200"/>
            <a:ext cx="720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5/11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400300" y="1666875"/>
            <a:ext cx="217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  <p:graphicFrame>
        <p:nvGraphicFramePr>
          <p:cNvPr id="21508" name="Group 4"/>
          <p:cNvGraphicFramePr>
            <a:graphicFrameLocks noGrp="1"/>
          </p:cNvGraphicFramePr>
          <p:nvPr/>
        </p:nvGraphicFramePr>
        <p:xfrm>
          <a:off x="136525" y="195263"/>
          <a:ext cx="8893175" cy="6224587"/>
        </p:xfrm>
        <a:graphic>
          <a:graphicData uri="http://schemas.openxmlformats.org/drawingml/2006/table">
            <a:tbl>
              <a:tblPr/>
              <a:tblGrid>
                <a:gridCol w="636588"/>
                <a:gridCol w="2460625"/>
                <a:gridCol w="558800"/>
                <a:gridCol w="2359025"/>
                <a:gridCol w="557212"/>
                <a:gridCol w="2320925"/>
              </a:tblGrid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類別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保險種類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類別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保險種類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類別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保險種類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加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油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站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商業火災保險及其附加險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可批加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招牌責任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僱主意外責任保險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現金保險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員工誠實保證保險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意外污染責任保險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團體傷害保險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游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泳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池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商業火災保險及其附加險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可批加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游泳池責任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 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員工誠實保證保險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現金保險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團體傷害保險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牌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製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造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可批加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招牌責任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僱主意外責任保險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營繕承包人責任保險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安裝工程綜合保險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團體傷害保險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4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停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車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場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603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僱主意外責任保險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603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603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可批加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招牌責任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603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員工誠實保證保險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603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團體傷害保險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演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唱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會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僱主意外責任保險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自主辦責任保險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團體傷害保險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寺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廟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教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堂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商業火災保險及其附加險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團體傷害保險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6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批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發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物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流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業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商業火災保險及其附加險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商業動產流動綜合保險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僱主意外責任保險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團體傷害保險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靈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骨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塔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商業火災保險及其附加險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僱主意外責任保險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品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展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覽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展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示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商業動產流動綜合保險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僱主意外責任保險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藝術品綜合保險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4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貨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櫃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貨物運送人責任保險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僱主意外責任保險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團體傷害保險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大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樓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管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裡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委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員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可批加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游泳池責任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僱主意外責任保險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電梯意外責任保險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團體傷害保險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貨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運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貨物運送人責任加險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汽車保險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僱主意外責任保險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團體傷害保險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52" name="Text Box 48"/>
          <p:cNvSpPr txBox="1">
            <a:spLocks noChangeArrowheads="1"/>
          </p:cNvSpPr>
          <p:nvPr/>
        </p:nvSpPr>
        <p:spPr bwMode="auto">
          <a:xfrm>
            <a:off x="8388350" y="6553200"/>
            <a:ext cx="5762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6/11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400300" y="1666875"/>
            <a:ext cx="217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8531225" y="6165850"/>
            <a:ext cx="6127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2/2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268538" y="0"/>
            <a:ext cx="384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TW" b="1">
                <a:solidFill>
                  <a:srgbClr val="D2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【</a:t>
            </a:r>
            <a:r>
              <a:rPr lang="zh-TW" altLang="en-US" b="1">
                <a:solidFill>
                  <a:srgbClr val="D2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台壽保專案</a:t>
            </a:r>
            <a:r>
              <a:rPr lang="en-US" altLang="zh-TW" b="1">
                <a:solidFill>
                  <a:srgbClr val="D2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】</a:t>
            </a:r>
            <a:r>
              <a:rPr lang="zh-TW" altLang="en-US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團體傷害險承保內容</a:t>
            </a:r>
            <a:endParaRPr lang="zh-TW" altLang="en-US" sz="1100"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4102" name="Group 6"/>
          <p:cNvGraphicFramePr>
            <a:graphicFrameLocks noGrp="1"/>
          </p:cNvGraphicFramePr>
          <p:nvPr/>
        </p:nvGraphicFramePr>
        <p:xfrm>
          <a:off x="323850" y="476250"/>
          <a:ext cx="8281988" cy="2741613"/>
        </p:xfrm>
        <a:graphic>
          <a:graphicData uri="http://schemas.openxmlformats.org/drawingml/2006/table">
            <a:tbl>
              <a:tblPr/>
              <a:tblGrid>
                <a:gridCol w="488950"/>
                <a:gridCol w="2025650"/>
                <a:gridCol w="887413"/>
                <a:gridCol w="892175"/>
                <a:gridCol w="882650"/>
                <a:gridCol w="887412"/>
                <a:gridCol w="1035050"/>
                <a:gridCol w="1182688"/>
              </a:tblGrid>
              <a:tr h="403225">
                <a:tc rowSpan="5"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意外死殘保障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保障內容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專案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專案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專案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專案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專案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專案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職業類別限制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1-6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類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1-4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類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1-6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類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1-4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類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一般意外身故或殘廢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執行職務特定期間增額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國定假日特定期間增額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1-4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類合計年繳保險費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1200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1800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1800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2700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5-6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類合計年繳保險費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2500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5000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3400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6800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70" name="Line 74"/>
          <p:cNvSpPr>
            <a:spLocks noChangeShapeType="1"/>
          </p:cNvSpPr>
          <p:nvPr/>
        </p:nvSpPr>
        <p:spPr bwMode="auto">
          <a:xfrm>
            <a:off x="2633663" y="16827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171" name="Line 75"/>
          <p:cNvSpPr>
            <a:spLocks noChangeShapeType="1"/>
          </p:cNvSpPr>
          <p:nvPr/>
        </p:nvSpPr>
        <p:spPr bwMode="auto">
          <a:xfrm>
            <a:off x="2633663" y="21272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graphicFrame>
        <p:nvGraphicFramePr>
          <p:cNvPr id="4172" name="Group 76"/>
          <p:cNvGraphicFramePr>
            <a:graphicFrameLocks noGrp="1"/>
          </p:cNvGraphicFramePr>
          <p:nvPr/>
        </p:nvGraphicFramePr>
        <p:xfrm>
          <a:off x="355600" y="3357563"/>
          <a:ext cx="8239125" cy="3355975"/>
        </p:xfrm>
        <a:graphic>
          <a:graphicData uri="http://schemas.openxmlformats.org/drawingml/2006/table">
            <a:tbl>
              <a:tblPr/>
              <a:tblGrid>
                <a:gridCol w="2282825"/>
                <a:gridCol w="3762375"/>
                <a:gridCol w="1044575"/>
                <a:gridCol w="1149350"/>
              </a:tblGrid>
              <a:tr h="3571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  障  內  容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附約一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附約二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傷害醫療保險金給付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實支實付型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意外住院日額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每次事故以最高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日為限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加護病房日額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每次事故最高以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14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日為限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4000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燒灼傷病房日額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每次事故最高以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14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日為限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4000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骨折未住院補償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依骨折日數表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最高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最高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緊急救護費用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2000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特別看護費用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萬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1-4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類年繳保險費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住院日額或實支實付擇一給付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5-6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類年繳保險費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住院日額或實支實付擇一給付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900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25" name="Rectangle 129"/>
          <p:cNvSpPr>
            <a:spLocks noChangeArrowheads="1"/>
          </p:cNvSpPr>
          <p:nvPr/>
        </p:nvSpPr>
        <p:spPr bwMode="auto">
          <a:xfrm>
            <a:off x="179388" y="188913"/>
            <a:ext cx="1428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zh-TW" sz="1400">
                <a:ea typeface="標楷體" pitchFamily="65" charset="-120"/>
              </a:rPr>
              <a:t>【</a:t>
            </a:r>
            <a:r>
              <a:rPr lang="zh-TW" altLang="en-US" sz="1400">
                <a:ea typeface="標楷體" pitchFamily="65" charset="-120"/>
              </a:rPr>
              <a:t>保障內容</a:t>
            </a:r>
            <a:r>
              <a:rPr lang="en-US" altLang="zh-TW" sz="1400">
                <a:ea typeface="標楷體" pitchFamily="65" charset="-120"/>
              </a:rPr>
              <a:t>】</a:t>
            </a:r>
            <a:r>
              <a:rPr lang="zh-TW" altLang="en-US" sz="1400">
                <a:ea typeface="標楷體" pitchFamily="65" charset="-120"/>
              </a:rPr>
              <a:t>：</a:t>
            </a:r>
          </a:p>
        </p:txBody>
      </p:sp>
      <p:sp>
        <p:nvSpPr>
          <p:cNvPr id="4226" name="AutoShape 13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820150" y="6453188"/>
            <a:ext cx="323850" cy="4048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2400300" y="1666875"/>
            <a:ext cx="217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  <p:graphicFrame>
        <p:nvGraphicFramePr>
          <p:cNvPr id="22532" name="Group 4"/>
          <p:cNvGraphicFramePr>
            <a:graphicFrameLocks noGrp="1"/>
          </p:cNvGraphicFramePr>
          <p:nvPr/>
        </p:nvGraphicFramePr>
        <p:xfrm>
          <a:off x="107950" y="106363"/>
          <a:ext cx="8921750" cy="6553200"/>
        </p:xfrm>
        <a:graphic>
          <a:graphicData uri="http://schemas.openxmlformats.org/drawingml/2006/table">
            <a:tbl>
              <a:tblPr/>
              <a:tblGrid>
                <a:gridCol w="514350"/>
                <a:gridCol w="2222500"/>
                <a:gridCol w="520700"/>
                <a:gridCol w="2336800"/>
                <a:gridCol w="533400"/>
                <a:gridCol w="2794000"/>
              </a:tblGrid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類別</a:t>
                      </a:r>
                      <a:endParaRPr kumimoji="1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保險種類</a:t>
                      </a:r>
                      <a:endParaRPr kumimoji="1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類別</a:t>
                      </a:r>
                      <a:endParaRPr kumimoji="1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保險種類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類別</a:t>
                      </a:r>
                      <a:endParaRPr kumimoji="1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9713" algn="l"/>
                        </a:tabLst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保險種類</a:t>
                      </a:r>
                      <a:endParaRPr kumimoji="1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電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子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看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板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可批加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招牌責任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營繕承包人責任保險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安裝工程綜合保險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4.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電子設備保險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租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貨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中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心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商業動產流動綜合險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僱主意外責任保險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電子設備保險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營建機具保險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鍋爐保險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團體傷害保險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安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養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中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心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8900" marR="0" lvl="0" indent="-88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39713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商業火災保險及其附加險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88900" marR="0" lvl="0" indent="-88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39713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88900" marR="0" lvl="0" indent="-88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9713" algn="l"/>
                        </a:tabLst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可批加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招牌責任、食物中毒、電梯意外責任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88900" marR="0" lvl="0" indent="-88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9713" algn="l"/>
                        </a:tabLst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汽車保險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88900" marR="0" lvl="0" indent="-88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9713" algn="l"/>
                        </a:tabLst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僱主意外責任保險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88900" marR="0" lvl="0" indent="-88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39713" algn="l"/>
                        </a:tabLst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團體傷害保險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3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力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仲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介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57175" algn="l"/>
                        </a:tabLst>
                      </a:pPr>
                      <a:r>
                        <a:rPr kumimoji="1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商業火災保險及其附加險</a:t>
                      </a:r>
                      <a:endParaRPr kumimoji="1" lang="zh-TW" alt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57175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7175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（可批加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招牌責任）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57175" algn="l"/>
                        </a:tabLst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火災法定責任險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租賃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>
                          <a:tab pos="257175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僱主意外責任保險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>
                          <a:tab pos="257175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僱傭綜合保險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4"/>
                        <a:tabLst>
                          <a:tab pos="257175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團體傷害保險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機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車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行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74638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商業火災保險及其附加險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74638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4638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（可批加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招牌責任）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>
                          <a:tab pos="274638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汽車保險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>
                          <a:tab pos="274638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火災法定責任險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租賃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>
                          <a:tab pos="274638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僱主意外責任保險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>
                          <a:tab pos="274638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現金保險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>
                          <a:tab pos="274638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團體傷害保險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非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電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子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業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小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型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工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廠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商業火災保險及其附加險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（可批加：招牌責任）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僱主意外責任保險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產品責任保險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汽車保險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現金保險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電子設備保險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鍋爐保險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團體傷害保險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霓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虹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燈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塔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168275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8275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（可批加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招牌責任）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2"/>
                        <a:tabLst>
                          <a:tab pos="168275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營繕承包人責任保險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2"/>
                        <a:tabLst>
                          <a:tab pos="168275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安裝工程綜合保險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食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品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工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4765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商業火災保險及其附加險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4765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4765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（可批加：招牌責任）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>
                          <a:tab pos="24765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汽車保險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>
                          <a:tab pos="24765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火災法定責任保險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租賃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>
                          <a:tab pos="24765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僱主意外責任保險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>
                          <a:tab pos="24765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產品責任保險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>
                          <a:tab pos="24765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鍋爐保險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>
                          <a:tab pos="24765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團體傷害保險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4765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八大行業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4765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商業火災保險及其附加險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4765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4765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可批加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電梯意外責任、</a:t>
                      </a: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4765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 招牌責任、食物中毒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>
                          <a:tab pos="24765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火災法定責任保險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租賃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>
                          <a:tab pos="24765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僱主意外責任保險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>
                          <a:tab pos="24765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員工誠實保證保險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>
                          <a:tab pos="24765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現金保險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3"/>
                        <a:tabLst>
                          <a:tab pos="247650" algn="l"/>
                        </a:tabLst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團體傷害保險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47650" algn="l"/>
                        </a:tabLst>
                      </a:pP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71" name="Text Box 43"/>
          <p:cNvSpPr txBox="1">
            <a:spLocks noChangeArrowheads="1"/>
          </p:cNvSpPr>
          <p:nvPr/>
        </p:nvSpPr>
        <p:spPr bwMode="auto">
          <a:xfrm>
            <a:off x="8423275" y="6381750"/>
            <a:ext cx="720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7/11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400300" y="1666875"/>
            <a:ext cx="217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  <p:graphicFrame>
        <p:nvGraphicFramePr>
          <p:cNvPr id="23556" name="Group 4"/>
          <p:cNvGraphicFramePr>
            <a:graphicFrameLocks noGrp="1"/>
          </p:cNvGraphicFramePr>
          <p:nvPr/>
        </p:nvGraphicFramePr>
        <p:xfrm>
          <a:off x="431800" y="434975"/>
          <a:ext cx="8461375" cy="6018213"/>
        </p:xfrm>
        <a:graphic>
          <a:graphicData uri="http://schemas.openxmlformats.org/drawingml/2006/table">
            <a:tbl>
              <a:tblPr/>
              <a:tblGrid>
                <a:gridCol w="541338"/>
                <a:gridCol w="3783012"/>
                <a:gridCol w="539750"/>
                <a:gridCol w="3597275"/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種類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報價檢附文件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種類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報價檢附文件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汽、機車險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法人或自然人資料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66700" marR="0" lvl="0" indent="-2667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  車主名稱、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ID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或統編、地址、生日、</a:t>
                      </a:r>
                    </a:p>
                    <a:p>
                      <a:pPr marL="266700" marR="0" lvl="0" indent="-2667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  性別、婚姻狀況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66700" marR="0" lvl="0" indent="-2667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車籍資料：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66700" marR="0" lvl="0" indent="-2667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  廠牌、車牌號碼、引擎車身號碼、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66700" marR="0" lvl="0" indent="-2667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  排氣量、製造年份、原始發照日、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66700" marR="0" lvl="0" indent="-2667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  車輛種類、承載人數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66700" marR="0" lvl="0" indent="-2667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保險項目：強制險、車體險、竊盜險、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66700" marR="0" lvl="0" indent="-2667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  第三人意外責任險、乘客險、附加險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66700" marR="0" lvl="0" indent="-2667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保險期間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266700" marR="0" lvl="0" indent="-2667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保險金額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員工誠實保證保險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被保險人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統一編號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地址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經營業務性質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保險種類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疏忽短超、超額保證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保險期間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投保金額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被保證員工名造冊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含保額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人數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另附說明事項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例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列名、列職、混合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94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商業火險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被保險人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統一編號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標的物地址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營業性質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投保內容：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 建築物、營業生財、 機器設備、貨物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保險金額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保險期間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是否有抵押銀行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P.S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：保險公司需查勘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聯絡人姓名、電話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住宅火險附加地震險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被保險人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被保險人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ID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標的物地址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建坪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建築結構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總樓層數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建造日期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保險金額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保險期間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是否有抵押銀行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0" y="0"/>
            <a:ext cx="2771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>
                <a:solidFill>
                  <a:srgbClr val="0000CC"/>
                </a:solidFill>
                <a:ea typeface="標楷體" pitchFamily="65" charset="-120"/>
              </a:rPr>
              <a:t>各險種投保所需基本資料</a:t>
            </a:r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8243888" y="6553200"/>
            <a:ext cx="720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8/11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400300" y="1666875"/>
            <a:ext cx="217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  <p:graphicFrame>
        <p:nvGraphicFramePr>
          <p:cNvPr id="24580" name="Group 4"/>
          <p:cNvGraphicFramePr>
            <a:graphicFrameLocks noGrp="1"/>
          </p:cNvGraphicFramePr>
          <p:nvPr/>
        </p:nvGraphicFramePr>
        <p:xfrm>
          <a:off x="306388" y="260350"/>
          <a:ext cx="8658225" cy="6254750"/>
        </p:xfrm>
        <a:graphic>
          <a:graphicData uri="http://schemas.openxmlformats.org/drawingml/2006/table">
            <a:tbl>
              <a:tblPr/>
              <a:tblGrid>
                <a:gridCol w="482600"/>
                <a:gridCol w="3897312"/>
                <a:gridCol w="512763"/>
                <a:gridCol w="376555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種類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報價檢附文件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種類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報價檢附文件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92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公共意外險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被保險人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統一編號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營業地址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經營業務種類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保險期間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保險金額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是否投保附加險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例：招牌責任、食物中毒、游泳池、機械式車位、電梯責任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..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等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僱主責任險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被保險人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統一編號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地址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經營業務性質或種類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保險金額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保險期間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工程合約金額或估計薪資總額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1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旅行平安險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被保險人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被保險人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ID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地址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受益人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旅遊地點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保險期間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保險金額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班機號碼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團體傷害險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被保險人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2.ID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、統一編號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生日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地址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經營業務性質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保險期間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投保金額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人員造冊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1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玻璃保險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被保險人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統一編號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營業地址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營業性質及名稱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保險期間 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保險金額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現金保險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被保險人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統一編號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營業地址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營業性質及名稱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保險期間 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保險金額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保險種類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現金運送、庫存現金、櫃檯現金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07" name="Text Box 31"/>
          <p:cNvSpPr txBox="1">
            <a:spLocks noChangeArrowheads="1"/>
          </p:cNvSpPr>
          <p:nvPr/>
        </p:nvSpPr>
        <p:spPr bwMode="auto">
          <a:xfrm>
            <a:off x="8243888" y="6553200"/>
            <a:ext cx="720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9/11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400300" y="1666875"/>
            <a:ext cx="217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  <p:graphicFrame>
        <p:nvGraphicFramePr>
          <p:cNvPr id="25604" name="Group 4"/>
          <p:cNvGraphicFramePr>
            <a:graphicFrameLocks noGrp="1"/>
          </p:cNvGraphicFramePr>
          <p:nvPr/>
        </p:nvGraphicFramePr>
        <p:xfrm>
          <a:off x="328613" y="88900"/>
          <a:ext cx="8636000" cy="6678613"/>
        </p:xfrm>
        <a:graphic>
          <a:graphicData uri="http://schemas.openxmlformats.org/drawingml/2006/table">
            <a:tbl>
              <a:tblPr/>
              <a:tblGrid>
                <a:gridCol w="479425"/>
                <a:gridCol w="3249612"/>
                <a:gridCol w="406400"/>
                <a:gridCol w="490538"/>
                <a:gridCol w="4010025"/>
              </a:tblGrid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保險種類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報價檢附文件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保險種類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報價檢附文件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營繕承包人責任險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被保險人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統一編號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地址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定作人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施工處所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承包工程名稱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保險期間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保險金額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電梯意外責任保險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被保險人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統一編號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營業地址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經營業務性質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保險期間 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保險金額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電梯裝置處所及數量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電梯廠牌、年份、架設日期、載客或載重限重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建築層數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產品責任險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被保險人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統一編號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地址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產品名稱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經營業務種類：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 製造商、批發商、經銷商、零售商、其他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預估年營業額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銷售地區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保險期間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保險金額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另附說明事項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附件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安裝工程保險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被保險人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地址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統一編號 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定 作 人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工程述要 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安裝工程金額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保險期間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保險金額 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工程估價單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詳細表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工程合約對於安裝工程保險之規定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工程圖說：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一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安裝之位置平面圖及所在之樓層。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二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安裝之施工進度表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營造工程綜合險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被保險人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地址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統一編號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定作人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施工地點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工程名稱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工程造價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提供工程合約內之保險規定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工程合約明細表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總表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投保內容：工程本體、僱主責任、第三人責任、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            鄰屋龜裂倒塌責任、清除費用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11.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保險期間：開工日期、工期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12.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工程圖說：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一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建築工程：地面及地下樓層數、建築執照、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            開挖深度及擋土設施。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二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道路工程：施工進度表、平面圖、地形圖、標準斷面圖。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8205788" y="6502400"/>
            <a:ext cx="720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10/11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400300" y="1666875"/>
            <a:ext cx="217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  <p:graphicFrame>
        <p:nvGraphicFramePr>
          <p:cNvPr id="26628" name="Group 4"/>
          <p:cNvGraphicFramePr>
            <a:graphicFrameLocks noGrp="1"/>
          </p:cNvGraphicFramePr>
          <p:nvPr/>
        </p:nvGraphicFramePr>
        <p:xfrm>
          <a:off x="250825" y="260350"/>
          <a:ext cx="8713788" cy="6265863"/>
        </p:xfrm>
        <a:graphic>
          <a:graphicData uri="http://schemas.openxmlformats.org/drawingml/2006/table">
            <a:tbl>
              <a:tblPr/>
              <a:tblGrid>
                <a:gridCol w="504825"/>
                <a:gridCol w="3978275"/>
                <a:gridCol w="485775"/>
                <a:gridCol w="3744913"/>
              </a:tblGrid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保險種類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報價檢附文件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保險種類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報價檢附文件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鍋爐保險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被保險人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地址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統一編號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定作人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工程述要 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保險金額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保險期間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保險標的物新品價值、製造年份、規格、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型式、置存及使用處所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鍋爐之使用性質或類別、鍋爐出廠製造證明、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最近三年檢驗合格證明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鍋爐相關圖說文件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營建機具保險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被保險人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地址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統一編號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定 作 人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工程述要 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保險金額 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保險期間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保險標的物新品價值、製造年份、規格、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型式、置存及使用處所。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保險標的物型號、引擎號碼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保險標的物最近之照片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＊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超過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15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年以上之機具保險公司承接困難</a:t>
                      </a:r>
                      <a:endParaRPr kumimoji="1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5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機械保險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被保險人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統一編號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地址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定 作 人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工程述要 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保險金額 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保險期間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保險標的物廠牌名稱、型號、型式、規格、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製造年份、新品價值、置存及使用處所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電子設備保險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被保險人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地址 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統一編號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工程述要 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保險金額 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保險期間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保險標的物新品價值、製造年份、規格、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　型式、置存及使用處所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8.</a:t>
                      </a: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保險標的物廠牌名稱及型號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50" name="AutoShape 2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524625"/>
            <a:ext cx="468312" cy="333375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7956550" y="6553200"/>
            <a:ext cx="720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11/11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400300" y="1666875"/>
            <a:ext cx="217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051050" y="2343150"/>
            <a:ext cx="465455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tabLst>
                <a:tab pos="5143500" algn="l"/>
              </a:tabLst>
            </a:pPr>
            <a:r>
              <a:rPr lang="en-US" altLang="zh-TW" sz="3200" b="1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3200" b="1">
                <a:latin typeface="標楷體" pitchFamily="65" charset="-120"/>
                <a:ea typeface="標楷體" pitchFamily="65" charset="-120"/>
              </a:rPr>
              <a:t>理賠流程</a:t>
            </a:r>
            <a:endParaRPr lang="zh-TW" altLang="en-US" sz="320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5143500" algn="l"/>
              </a:tabLst>
            </a:pPr>
            <a:r>
              <a:rPr lang="en-US" altLang="zh-TW" sz="3200" b="1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3200" b="1">
                <a:latin typeface="標楷體" pitchFamily="65" charset="-120"/>
                <a:ea typeface="標楷體" pitchFamily="65" charset="-120"/>
              </a:rPr>
              <a:t>理賠申請應檢具之文件</a:t>
            </a:r>
            <a:endParaRPr lang="zh-TW" altLang="en-US" sz="320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5143500" algn="l"/>
              </a:tabLst>
            </a:pPr>
            <a:r>
              <a:rPr lang="en-US" altLang="zh-TW" sz="3200" b="1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3200" b="1">
                <a:latin typeface="標楷體" pitchFamily="65" charset="-120"/>
                <a:ea typeface="標楷體" pitchFamily="65" charset="-120"/>
              </a:rPr>
              <a:t>理賠申請書</a:t>
            </a:r>
            <a:endParaRPr lang="zh-TW" altLang="en-US" sz="320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5143500" algn="l"/>
              </a:tabLst>
            </a:pPr>
            <a:r>
              <a:rPr lang="en-US" altLang="zh-TW" sz="3200" b="1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3200" b="1">
                <a:latin typeface="標楷體" pitchFamily="65" charset="-120"/>
                <a:ea typeface="標楷體" pitchFamily="65" charset="-120"/>
              </a:rPr>
              <a:t>理賠窗口一覽表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476375" y="188913"/>
            <a:ext cx="43497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dist"/>
            <a:r>
              <a:rPr lang="zh-TW" altLang="en-US" sz="4000" b="1">
                <a:latin typeface="標楷體" pitchFamily="65" charset="-120"/>
                <a:ea typeface="標楷體" pitchFamily="65" charset="-120"/>
              </a:rPr>
              <a:t>旺旺友聯專案</a:t>
            </a:r>
            <a:r>
              <a:rPr lang="zh-TW" altLang="en-US" sz="4000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8532813" y="6491288"/>
            <a:ext cx="755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1/11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pSp>
        <p:nvGrpSpPr>
          <p:cNvPr id="6147" name="Group 3"/>
          <p:cNvGrpSpPr>
            <a:grpSpLocks/>
          </p:cNvGrpSpPr>
          <p:nvPr/>
        </p:nvGrpSpPr>
        <p:grpSpPr bwMode="auto">
          <a:xfrm>
            <a:off x="609600" y="549275"/>
            <a:ext cx="7058025" cy="6183313"/>
            <a:chOff x="158" y="425"/>
            <a:chExt cx="4446" cy="3895"/>
          </a:xfrm>
        </p:grpSpPr>
        <p:sp>
          <p:nvSpPr>
            <p:cNvPr id="6148" name="Rectangle 4"/>
            <p:cNvSpPr>
              <a:spLocks noChangeArrowheads="1"/>
            </p:cNvSpPr>
            <p:nvPr/>
          </p:nvSpPr>
          <p:spPr bwMode="auto">
            <a:xfrm>
              <a:off x="1512" y="1050"/>
              <a:ext cx="13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zh-TW"/>
            </a:p>
          </p:txBody>
        </p:sp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204" y="1368"/>
              <a:ext cx="2086" cy="579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車輛能行駛，先標繪輪胎位置及拍照，將車輛移置路邊，以免受罰，如不能移動，請保持現場。</a:t>
              </a:r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2657" y="1375"/>
              <a:ext cx="1900" cy="455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撥</a:t>
              </a:r>
              <a:r>
                <a:rPr lang="en-US" altLang="zh-TW" sz="1600">
                  <a:latin typeface="Times New Roman" pitchFamily="18" charset="0"/>
                  <a:ea typeface="標楷體" pitchFamily="65" charset="-120"/>
                </a:rPr>
                <a:t>119</a:t>
              </a:r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將傷者送醫，並保持現場由警方處理。</a:t>
              </a:r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158" y="2117"/>
              <a:ext cx="2132" cy="537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18000" tIns="10800" rIns="18000" bIns="10800"/>
            <a:lstStyle/>
            <a:p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立即報警處理，勿私下和解，勿擅離現場（如車輛無法行駛，可電</a:t>
              </a:r>
              <a:r>
                <a:rPr lang="en-US" altLang="zh-TW" sz="1600">
                  <a:latin typeface="Times New Roman" pitchFamily="18" charset="0"/>
                  <a:ea typeface="標楷體" pitchFamily="65" charset="-120"/>
                </a:rPr>
                <a:t>080</a:t>
              </a:r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電話，免費</a:t>
              </a:r>
              <a:r>
                <a:rPr lang="en-US" altLang="zh-TW" sz="1600">
                  <a:latin typeface="Times New Roman" pitchFamily="18" charset="0"/>
                  <a:ea typeface="標楷體" pitchFamily="65" charset="-120"/>
                </a:rPr>
                <a:t>20</a:t>
              </a:r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公里托吊至修車廠）。</a:t>
              </a:r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2644" y="2753"/>
              <a:ext cx="1960" cy="360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如車輛不能行駛，請撥</a:t>
              </a:r>
              <a:r>
                <a:rPr lang="en-US" altLang="zh-TW" sz="1600">
                  <a:latin typeface="Times New Roman" pitchFamily="18" charset="0"/>
                  <a:ea typeface="標楷體" pitchFamily="65" charset="-120"/>
                </a:rPr>
                <a:t>080</a:t>
              </a:r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電話免費</a:t>
              </a:r>
              <a:r>
                <a:rPr lang="en-US" altLang="zh-TW" sz="1600">
                  <a:latin typeface="Times New Roman" pitchFamily="18" charset="0"/>
                  <a:ea typeface="標楷體" pitchFamily="65" charset="-120"/>
                </a:rPr>
                <a:t>20</a:t>
              </a:r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公里拖吊至修車廠</a:t>
              </a:r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2801" y="2440"/>
              <a:ext cx="1336" cy="144"/>
            </a:xfrm>
            <a:prstGeom prst="rect">
              <a:avLst/>
            </a:prstGeom>
            <a:solidFill>
              <a:srgbClr val="FFFF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2699" y="2160"/>
              <a:ext cx="1900" cy="456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登記對方姓名、電話、車號、受傷情況。</a:t>
              </a:r>
            </a:p>
          </p:txBody>
        </p:sp>
        <p:sp>
          <p:nvSpPr>
            <p:cNvPr id="6155" name="Rectangle 11"/>
            <p:cNvSpPr>
              <a:spLocks noChangeArrowheads="1"/>
            </p:cNvSpPr>
            <p:nvPr/>
          </p:nvSpPr>
          <p:spPr bwMode="auto">
            <a:xfrm>
              <a:off x="204" y="2780"/>
              <a:ext cx="2041" cy="378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登記對方姓名、電話、車號及車輛受損狀況。</a:t>
              </a:r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1202" y="3339"/>
              <a:ext cx="2540" cy="981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18000" tIns="10800" rIns="18000" bIns="10800"/>
            <a:lstStyle/>
            <a:p>
              <a:r>
                <a:rPr lang="zh-TW" altLang="en-US" sz="1600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五日</a:t>
              </a:r>
              <a:r>
                <a:rPr lang="zh-TW" altLang="en-US" sz="1600">
                  <a:latin typeface="標楷體" pitchFamily="65" charset="-120"/>
                  <a:ea typeface="標楷體" pitchFamily="65" charset="-120"/>
                </a:rPr>
                <a:t>內備齊行、駕照、被保險人</a:t>
              </a:r>
              <a:r>
                <a:rPr lang="en-US" altLang="zh-TW" sz="1600">
                  <a:latin typeface="標楷體" pitchFamily="65" charset="-120"/>
                  <a:ea typeface="標楷體" pitchFamily="65" charset="-120"/>
                </a:rPr>
                <a:t>(</a:t>
              </a:r>
              <a:r>
                <a:rPr lang="zh-TW" altLang="en-US" sz="1600">
                  <a:latin typeface="標楷體" pitchFamily="65" charset="-120"/>
                  <a:ea typeface="標楷體" pitchFamily="65" charset="-120"/>
                </a:rPr>
                <a:t>車主</a:t>
              </a:r>
              <a:r>
                <a:rPr lang="en-US" altLang="zh-TW" sz="1600">
                  <a:latin typeface="標楷體" pitchFamily="65" charset="-120"/>
                  <a:ea typeface="標楷體" pitchFamily="65" charset="-120"/>
                </a:rPr>
                <a:t>)</a:t>
              </a:r>
              <a:r>
                <a:rPr lang="zh-TW" altLang="en-US" sz="1600">
                  <a:latin typeface="標楷體" pitchFamily="65" charset="-120"/>
                  <a:ea typeface="標楷體" pitchFamily="65" charset="-120"/>
                </a:rPr>
                <a:t>印章及保單提出理賠申請</a:t>
              </a:r>
            </a:p>
            <a:p>
              <a:r>
                <a:rPr lang="zh-TW" altLang="en-US" sz="1600">
                  <a:latin typeface="標楷體" pitchFamily="65" charset="-120"/>
                  <a:ea typeface="標楷體" pitchFamily="65" charset="-120"/>
                </a:rPr>
                <a:t>如何提出理賠申請</a:t>
              </a:r>
            </a:p>
            <a:p>
              <a:pPr lvl="1">
                <a:buFont typeface="新細明體" pitchFamily="18" charset="-120"/>
                <a:buChar char="1"/>
              </a:pPr>
              <a:r>
                <a:rPr lang="zh-TW" altLang="en-US" sz="1600">
                  <a:latin typeface="標楷體" pitchFamily="65" charset="-120"/>
                  <a:ea typeface="標楷體" pitchFamily="65" charset="-120"/>
                </a:rPr>
                <a:t>電話聯絡保險公司單一窗口</a:t>
              </a:r>
            </a:p>
            <a:p>
              <a:pPr>
                <a:buFont typeface="新細明體" pitchFamily="18" charset="-120"/>
                <a:buChar char="2"/>
              </a:pPr>
              <a:r>
                <a:rPr lang="zh-TW" altLang="en-US" sz="1600">
                  <a:latin typeface="標楷體" pitchFamily="65" charset="-120"/>
                  <a:ea typeface="標楷體" pitchFamily="65" charset="-120"/>
                </a:rPr>
                <a:t>親自至保險公司全省任一據點辦理</a:t>
              </a:r>
            </a:p>
            <a:p>
              <a:pPr>
                <a:buFont typeface="新細明體" pitchFamily="18" charset="-120"/>
                <a:buChar char="3"/>
              </a:pPr>
              <a:r>
                <a:rPr lang="zh-TW" altLang="en-US" sz="1600">
                  <a:latin typeface="標楷體" pitchFamily="65" charset="-120"/>
                  <a:ea typeface="標楷體" pitchFamily="65" charset="-120"/>
                </a:rPr>
                <a:t>若車體受損，可至修理廠提出申請</a:t>
              </a: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auto">
            <a:xfrm>
              <a:off x="1853" y="425"/>
              <a:ext cx="990" cy="238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發生事故</a:t>
              </a:r>
              <a:endParaRPr lang="zh-TW" altLang="en-US" sz="1600">
                <a:ea typeface="標楷體" pitchFamily="65" charset="-120"/>
              </a:endParaRPr>
            </a:p>
          </p:txBody>
        </p:sp>
        <p:sp>
          <p:nvSpPr>
            <p:cNvPr id="6158" name="AutoShape 14"/>
            <p:cNvSpPr>
              <a:spLocks noChangeArrowheads="1"/>
            </p:cNvSpPr>
            <p:nvPr/>
          </p:nvSpPr>
          <p:spPr bwMode="auto">
            <a:xfrm>
              <a:off x="1739" y="803"/>
              <a:ext cx="1224" cy="341"/>
            </a:xfrm>
            <a:prstGeom prst="flowChartDecision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人員受傷</a:t>
              </a:r>
            </a:p>
          </p:txBody>
        </p:sp>
        <p:sp>
          <p:nvSpPr>
            <p:cNvPr id="6159" name="Text Box 15"/>
            <p:cNvSpPr txBox="1">
              <a:spLocks noChangeArrowheads="1"/>
            </p:cNvSpPr>
            <p:nvPr/>
          </p:nvSpPr>
          <p:spPr bwMode="auto">
            <a:xfrm>
              <a:off x="1247" y="935"/>
              <a:ext cx="286" cy="202"/>
            </a:xfrm>
            <a:prstGeom prst="rect">
              <a:avLst/>
            </a:prstGeom>
            <a:solidFill>
              <a:srgbClr val="FFFF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zh-TW" altLang="en-US" sz="1200">
                  <a:latin typeface="Times New Roman" pitchFamily="18" charset="0"/>
                </a:rPr>
                <a:t>否</a:t>
              </a:r>
              <a:endParaRPr lang="zh-TW" altLang="en-US"/>
            </a:p>
          </p:txBody>
        </p:sp>
        <p:sp>
          <p:nvSpPr>
            <p:cNvPr id="6160" name="Text Box 16"/>
            <p:cNvSpPr txBox="1">
              <a:spLocks noChangeArrowheads="1"/>
            </p:cNvSpPr>
            <p:nvPr/>
          </p:nvSpPr>
          <p:spPr bwMode="auto">
            <a:xfrm>
              <a:off x="3243" y="935"/>
              <a:ext cx="286" cy="203"/>
            </a:xfrm>
            <a:prstGeom prst="rect">
              <a:avLst/>
            </a:prstGeom>
            <a:solidFill>
              <a:srgbClr val="FFFF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zh-TW" altLang="en-US" sz="1200">
                  <a:latin typeface="Times New Roman" pitchFamily="18" charset="0"/>
                </a:rPr>
                <a:t>是</a:t>
              </a:r>
              <a:endParaRPr lang="zh-TW" altLang="en-US"/>
            </a:p>
          </p:txBody>
        </p:sp>
        <p:sp>
          <p:nvSpPr>
            <p:cNvPr id="6161" name="Line 17"/>
            <p:cNvSpPr>
              <a:spLocks noChangeShapeType="1"/>
            </p:cNvSpPr>
            <p:nvPr/>
          </p:nvSpPr>
          <p:spPr bwMode="auto">
            <a:xfrm>
              <a:off x="2381" y="663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62" name="Line 18"/>
            <p:cNvSpPr>
              <a:spLocks noChangeShapeType="1"/>
            </p:cNvSpPr>
            <p:nvPr/>
          </p:nvSpPr>
          <p:spPr bwMode="auto">
            <a:xfrm flipH="1">
              <a:off x="1565" y="981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63" name="Line 19"/>
            <p:cNvSpPr>
              <a:spLocks noChangeShapeType="1"/>
            </p:cNvSpPr>
            <p:nvPr/>
          </p:nvSpPr>
          <p:spPr bwMode="auto">
            <a:xfrm>
              <a:off x="2925" y="981"/>
              <a:ext cx="2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64" name="Line 20"/>
            <p:cNvSpPr>
              <a:spLocks noChangeShapeType="1"/>
            </p:cNvSpPr>
            <p:nvPr/>
          </p:nvSpPr>
          <p:spPr bwMode="auto">
            <a:xfrm>
              <a:off x="1338" y="1117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65" name="Line 21"/>
            <p:cNvSpPr>
              <a:spLocks noChangeShapeType="1"/>
            </p:cNvSpPr>
            <p:nvPr/>
          </p:nvSpPr>
          <p:spPr bwMode="auto">
            <a:xfrm>
              <a:off x="3424" y="1162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66" name="Line 22"/>
            <p:cNvSpPr>
              <a:spLocks noChangeShapeType="1"/>
            </p:cNvSpPr>
            <p:nvPr/>
          </p:nvSpPr>
          <p:spPr bwMode="auto">
            <a:xfrm>
              <a:off x="3470" y="1842"/>
              <a:ext cx="0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67" name="Line 23"/>
            <p:cNvSpPr>
              <a:spLocks noChangeShapeType="1"/>
            </p:cNvSpPr>
            <p:nvPr/>
          </p:nvSpPr>
          <p:spPr bwMode="auto">
            <a:xfrm>
              <a:off x="3470" y="2614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68" name="Line 24"/>
            <p:cNvSpPr>
              <a:spLocks noChangeShapeType="1"/>
            </p:cNvSpPr>
            <p:nvPr/>
          </p:nvSpPr>
          <p:spPr bwMode="auto">
            <a:xfrm>
              <a:off x="1338" y="1933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69" name="Line 25"/>
            <p:cNvSpPr>
              <a:spLocks noChangeShapeType="1"/>
            </p:cNvSpPr>
            <p:nvPr/>
          </p:nvSpPr>
          <p:spPr bwMode="auto">
            <a:xfrm>
              <a:off x="1292" y="2659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70" name="Line 26"/>
            <p:cNvSpPr>
              <a:spLocks noChangeShapeType="1"/>
            </p:cNvSpPr>
            <p:nvPr/>
          </p:nvSpPr>
          <p:spPr bwMode="auto">
            <a:xfrm>
              <a:off x="1202" y="3158"/>
              <a:ext cx="0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71" name="Line 27"/>
            <p:cNvSpPr>
              <a:spLocks noChangeShapeType="1"/>
            </p:cNvSpPr>
            <p:nvPr/>
          </p:nvSpPr>
          <p:spPr bwMode="auto">
            <a:xfrm flipV="1">
              <a:off x="1202" y="3203"/>
              <a:ext cx="22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72" name="Line 28"/>
            <p:cNvSpPr>
              <a:spLocks noChangeShapeType="1"/>
            </p:cNvSpPr>
            <p:nvPr/>
          </p:nvSpPr>
          <p:spPr bwMode="auto">
            <a:xfrm>
              <a:off x="3470" y="3113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73" name="Line 29"/>
            <p:cNvSpPr>
              <a:spLocks noChangeShapeType="1"/>
            </p:cNvSpPr>
            <p:nvPr/>
          </p:nvSpPr>
          <p:spPr bwMode="auto">
            <a:xfrm>
              <a:off x="2381" y="3203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3132138" y="0"/>
            <a:ext cx="2160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dist">
              <a:spcBef>
                <a:spcPct val="50000"/>
              </a:spcBef>
            </a:pPr>
            <a:r>
              <a:rPr lang="zh-TW" altLang="en-US" sz="2400">
                <a:ea typeface="標楷體" pitchFamily="65" charset="-120"/>
              </a:rPr>
              <a:t>理賠流程</a:t>
            </a: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8532813" y="6491288"/>
            <a:ext cx="755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2/11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400300" y="1666875"/>
            <a:ext cx="217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579438"/>
            <a:ext cx="9144000" cy="569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87313"/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交通事故處理流程：</a:t>
            </a:r>
          </a:p>
          <a:p>
            <a:pPr marL="87313"/>
            <a:endParaRPr lang="zh-TW" altLang="en-US" sz="2400">
              <a:latin typeface="標楷體" pitchFamily="65" charset="-120"/>
              <a:ea typeface="標楷體" pitchFamily="65" charset="-120"/>
            </a:endParaRPr>
          </a:p>
          <a:p>
            <a:pPr marL="87313"/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五大步驟：放、撥、劃、移、等</a:t>
            </a:r>
          </a:p>
          <a:p>
            <a:pPr marL="87313"/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　 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放：置放警告標誌。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一般道路：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30-100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公尺，高速公路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100</a:t>
            </a:r>
          </a:p>
          <a:p>
            <a:pPr marL="87313"/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　　　　　　　　　公尺以上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87313"/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　 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撥：撥打電話求助。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無人受傷：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110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、有人受傷：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119)</a:t>
            </a:r>
          </a:p>
          <a:p>
            <a:pPr marL="444500" lvl="1" indent="88900"/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劃：劃事故現場。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使用車上備有之噴漆、臘筆、口紅等標示</a:t>
            </a:r>
          </a:p>
          <a:p>
            <a:pPr marL="444500" lvl="1" indent="88900"/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     　　　　　　  事故位置記號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444500" lvl="1" indent="88900"/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移：移動車輛至路旁。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未移動車輛至路旁阻礙交通將被罰鍰</a:t>
            </a:r>
          </a:p>
          <a:p>
            <a:pPr marL="444500" lvl="1" indent="88900"/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                       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600-1800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元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444500" lvl="1" indent="88900"/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等：等待警方處理。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避免當場爭辯及私下合解，私下和解</a:t>
            </a:r>
          </a:p>
          <a:p>
            <a:pPr marL="444500" lvl="1" indent="88900"/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                      將影響理賠權益。</a:t>
            </a:r>
          </a:p>
          <a:p>
            <a:pPr marL="87313"/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                       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即使小事故也要下車處理；避免被指</a:t>
            </a:r>
          </a:p>
          <a:p>
            <a:pPr marL="87313"/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                         控肇事逃逸。</a:t>
            </a:r>
          </a:p>
          <a:p>
            <a:pPr marL="87313"/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                       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必要時尋找出目擊證人做證，舉證責</a:t>
            </a:r>
          </a:p>
          <a:p>
            <a:pPr marL="87313"/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                         任維護權益。</a:t>
            </a:r>
          </a:p>
          <a:p>
            <a:pPr marL="87313"/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                       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五日內提出理賠申請書（行照、駕</a:t>
            </a:r>
          </a:p>
          <a:p>
            <a:pPr marL="87313"/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                         照、車主印章等事故證明文件）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8388350" y="6491288"/>
            <a:ext cx="755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3/11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400300" y="1666875"/>
            <a:ext cx="217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2700" y="-76200"/>
            <a:ext cx="1771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TW" altLang="en-US" sz="2000">
                <a:ea typeface="標楷體" pitchFamily="65" charset="-120"/>
              </a:rPr>
              <a:t>理賠所需文件</a:t>
            </a:r>
            <a:r>
              <a:rPr lang="zh-TW" altLang="en-US"/>
              <a:t> </a:t>
            </a:r>
          </a:p>
        </p:txBody>
      </p:sp>
      <p:graphicFrame>
        <p:nvGraphicFramePr>
          <p:cNvPr id="8197" name="Group 5"/>
          <p:cNvGraphicFramePr>
            <a:graphicFrameLocks noGrp="1"/>
          </p:cNvGraphicFramePr>
          <p:nvPr/>
        </p:nvGraphicFramePr>
        <p:xfrm>
          <a:off x="134938" y="333375"/>
          <a:ext cx="8855075" cy="5876925"/>
        </p:xfrm>
        <a:graphic>
          <a:graphicData uri="http://schemas.openxmlformats.org/drawingml/2006/table">
            <a:tbl>
              <a:tblPr/>
              <a:tblGrid>
                <a:gridCol w="1727200"/>
                <a:gridCol w="3852862"/>
                <a:gridCol w="3275013"/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險種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理賠文件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766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強制險傷害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（醫療給付）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</a:t>
                      </a: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理賠申請書。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▲請求權人身份證明。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▲憲警單位處理證明文件。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▲合格醫師診斷書。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</a:t>
                      </a: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醫療費用收據正本或影本加蓋與正本相符及醫療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　機構收據專用章。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▲同意查閱病歷聲明書。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強制險傷害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（殘廢給付）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</a:t>
                      </a: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理賠申請書。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▲請求權人身份證明。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▲憲警單位處理證明文件。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</a:t>
                      </a: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合格醫師開具之殘廢確認書。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▲同意複檢聲明書。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強制險傷害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（死亡給付）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</a:t>
                      </a: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理賠申請書。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▲請求權人身份證明。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▲憲警單位處理證明文件。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</a:t>
                      </a: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除戶戶口名簿影本（全戶戶籍謄本正本）。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▲相驗屍體證明書或合格醫師開立之死亡證明書。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5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汽車第三人責任險體傷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</a:t>
                      </a: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理賠申請書。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▲醫療費收據。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▲療養費收據或其它補助收據。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▲憲警單位處理證明文件或肇事責任鑑定書或判決書。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</a:t>
                      </a: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和解書或判決書。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▲診斷書。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▲戶口名簿影本。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▲賠償金領款收據。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▲行車執照、駕駛執照影本。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5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汽車第三人責任險死亡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</a:t>
                      </a: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理賠申請書。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▲憲警單位處理證明文件或肇事責任鑑定書或起訴書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   或判決書。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▲死亡證明書。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▲除戶戶口名簿影本。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</a:t>
                      </a: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死者遺屬領款收據及被保險人領款收據。但受害第三人依第六條行使直接請求權時毋需。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▲出被保險人領款收據。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▲本車與對照財損車之行車執照、駕駛執照影本。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▲和解書或判決書。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汽車第三人責任險財損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</a:t>
                      </a: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理賠申請書。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▲憲警單位處理證明文件或肇事責任鑑定書或判決書。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▲估價單或損失清單。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▲發票或其它憑證。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</a:t>
                      </a: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和解書或判決書。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▲賠償金額領款收據及賠款同意書。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▲本車與對照財損車之行車執照、駕駛執照影本。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▲照片（本車與對方車或物品受損照由承保公司理賠人員拍攝查勘）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8388350" y="6491288"/>
            <a:ext cx="755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4/11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400300" y="1666875"/>
            <a:ext cx="217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  <p:graphicFrame>
        <p:nvGraphicFramePr>
          <p:cNvPr id="9220" name="Group 4"/>
          <p:cNvGraphicFramePr>
            <a:graphicFrameLocks noGrp="1"/>
          </p:cNvGraphicFramePr>
          <p:nvPr/>
        </p:nvGraphicFramePr>
        <p:xfrm>
          <a:off x="323850" y="260350"/>
          <a:ext cx="8640763" cy="6048375"/>
        </p:xfrm>
        <a:graphic>
          <a:graphicData uri="http://schemas.openxmlformats.org/drawingml/2006/table">
            <a:tbl>
              <a:tblPr/>
              <a:tblGrid>
                <a:gridCol w="1944688"/>
                <a:gridCol w="3311525"/>
                <a:gridCol w="3384550"/>
              </a:tblGrid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險種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理賠文件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955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乘客責任險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（醫療給付）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</a:t>
                      </a: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理賠申請書。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▲受益人身份證明。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▲憲警單位處理證明文件。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新細明體" pitchFamily="18" charset="-120"/>
                        <a:buChar char="▲"/>
                        <a:tabLst>
                          <a:tab pos="228600" algn="l"/>
                        </a:tabLst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合格醫師診斷書。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</a:t>
                      </a: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醫療費用收據正本。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▲同意查閱病歷申明書。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▲受益人領款收據。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4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乘客責任險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（殘廢給付）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</a:t>
                      </a: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理賠申請書。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▲受益人身份證明。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▲憲警單位處理證明文件。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</a:t>
                      </a: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合格醫師開具之殘廢確認書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▲同意複檢聲明書。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▲受益人領款收據。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5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乘客責任險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（死亡給付）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</a:t>
                      </a: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理賠申請書。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▲受益人身份證明。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▲憲警單位處理證明文件。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</a:t>
                      </a: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除戶戶口名簿影本（全戶戶籍謄本正本）。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▲受益人領款收據。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▲死亡證明書。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5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駕駛人傷害險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（住院醫療）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</a:t>
                      </a: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理賠申請書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▲受益人身份證明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▲憲警單位處理證明文件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▲合格醫師診斷書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</a:t>
                      </a: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醫療費用收據正本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▲同意查閱病歷申明書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▲受益人領款收據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4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駕駛人傷害險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（殘廢給付）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</a:t>
                      </a: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理賠申請書。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▲受益人身份證明。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▲憲警單位處理證明文件。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</a:t>
                      </a: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合格醫師開具之殘廢確認書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▲同意複檢聲明書。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▲受益人領款收據。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4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駕駛人傷害險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（死亡給付）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</a:t>
                      </a: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理賠申請書。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▲受益人身份證明。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▲憲警單位處理證明文件。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</a:t>
                      </a: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除戶戶口名簿影本（全戶戶籍謄本正本）。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▲受益人領款收據。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▲死亡證明書。</a:t>
                      </a:r>
                      <a:endParaRPr kumimoji="1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53" name="Rectangle 37"/>
          <p:cNvSpPr>
            <a:spLocks noChangeArrowheads="1"/>
          </p:cNvSpPr>
          <p:nvPr/>
        </p:nvSpPr>
        <p:spPr bwMode="auto">
          <a:xfrm>
            <a:off x="0" y="6029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zh-TW"/>
          </a:p>
        </p:txBody>
      </p:sp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8388350" y="6491288"/>
            <a:ext cx="755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5/11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400300" y="1666875"/>
            <a:ext cx="217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/>
          <a:srcRect l="13020" t="16840" r="11656" b="14931"/>
          <a:stretch>
            <a:fillRect/>
          </a:stretch>
        </p:blipFill>
        <p:spPr bwMode="auto">
          <a:xfrm>
            <a:off x="684213" y="0"/>
            <a:ext cx="8086725" cy="66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8443913" y="6491288"/>
            <a:ext cx="755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6/11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400300" y="1666875"/>
            <a:ext cx="217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/>
          <a:srcRect l="12761" t="13542" r="11067" b="10417"/>
          <a:stretch>
            <a:fillRect/>
          </a:stretch>
        </p:blipFill>
        <p:spPr bwMode="auto">
          <a:xfrm>
            <a:off x="711200" y="123825"/>
            <a:ext cx="8089900" cy="673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8532813" y="6516688"/>
            <a:ext cx="647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/>
              <a:t>7/11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7714</Words>
  <Application>Microsoft Office PowerPoint</Application>
  <PresentationFormat>On-screen Show (4:3)</PresentationFormat>
  <Paragraphs>1276</Paragraphs>
  <Slides>24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簡報設計範本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30" baseType="lpstr">
      <vt:lpstr>Arial</vt:lpstr>
      <vt:lpstr>新細明體</vt:lpstr>
      <vt:lpstr>Times New Roman</vt:lpstr>
      <vt:lpstr>Wingdings</vt:lpstr>
      <vt:lpstr>標楷體</vt:lpstr>
      <vt:lpstr>Axis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  <vt:lpstr>投影片 16</vt:lpstr>
      <vt:lpstr>投影片 17</vt:lpstr>
      <vt:lpstr>投影片 18</vt:lpstr>
      <vt:lpstr>投影片 19</vt:lpstr>
      <vt:lpstr>投影片 20</vt:lpstr>
      <vt:lpstr>投影片 21</vt:lpstr>
      <vt:lpstr>投影片 22</vt:lpstr>
      <vt:lpstr>投影片 23</vt:lpstr>
      <vt:lpstr>投影片 24</vt:lpstr>
    </vt:vector>
  </TitlesOfParts>
  <Company>MIACO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 Kevin</dc:creator>
  <cp:lastModifiedBy> Kevin</cp:lastModifiedBy>
  <cp:revision>1</cp:revision>
  <dcterms:created xsi:type="dcterms:W3CDTF">2010-06-02T07:21:57Z</dcterms:created>
  <dcterms:modified xsi:type="dcterms:W3CDTF">2010-06-02T08:56:57Z</dcterms:modified>
</cp:coreProperties>
</file>